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999"/>
    <a:srgbClr val="EDEFA3"/>
    <a:srgbClr val="EDDCA5"/>
    <a:srgbClr val="EEEFCF"/>
    <a:srgbClr val="FFCC00"/>
    <a:srgbClr val="99FF66"/>
    <a:srgbClr val="66CC00"/>
    <a:srgbClr val="006633"/>
    <a:srgbClr val="6699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1" d="100"/>
          <a:sy n="111" d="100"/>
        </p:scale>
        <p:origin x="-546" y="-90"/>
      </p:cViewPr>
      <p:guideLst>
        <p:guide orient="horz" pos="624"/>
        <p:guide pos="120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3EA9A69-B780-4C86-AF5C-4A1D0F971401}" type="datetime1">
              <a:rPr lang="en-US"/>
              <a:pPr/>
              <a:t>3/10/2012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n-ea"/>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FB6ABDC-97A0-4EA3-950D-E7CF978BD5C0}"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364" name="Slide Number Placeholder 3"/>
          <p:cNvSpPr>
            <a:spLocks noGrp="1"/>
          </p:cNvSpPr>
          <p:nvPr>
            <p:ph type="sldNum" sz="quarter" idx="5"/>
          </p:nvPr>
        </p:nvSpPr>
        <p:spPr bwMode="auto">
          <a:noFill/>
          <a:ln>
            <a:miter lim="800000"/>
            <a:headEnd/>
            <a:tailEnd/>
          </a:ln>
        </p:spPr>
        <p:txBody>
          <a:bodyPr/>
          <a:lstStyle/>
          <a:p>
            <a:fld id="{A5AC6712-0407-4B34-8A24-0C33BAC0498E}" type="slidenum">
              <a:rPr lang="en-US"/>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F46B5A7D-BB9B-4975-901D-2B11625EB392}"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581C9C3C-AD1C-4E19-8818-F3B98947BB1A}"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9390E5CC-5158-44F5-8FB5-F2F613A5EA03}"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0D498226-1063-4C89-ACD8-F879D08CF916}"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009A3C58-343F-48B1-AFD6-47FAB2D860F2}"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6B5A126A-823C-49E6-A2C6-905042475C6E}"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A04FC87C-89D0-4A52-9BE4-AFDF88B3A947}"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9EB84D6C-6697-4373-8655-932CBF60EB61}"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B6668471-B62D-4205-BFFF-7C333E859C74}"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5A1705FB-555D-4986-83A9-4CF5C34F53E4}"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30A214FF-58C4-4254-AB2D-097B0309FA63}"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90000"/>
            <a:alpha val="8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6016961-1590-4314-9468-49E8AEDEE6C7}"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mj-cs"/>
        </a:defRPr>
      </a:lvl1pPr>
      <a:lvl2pPr algn="ctr" rtl="0" eaLnBrk="0" fontAlgn="base" hangingPunct="0">
        <a:spcBef>
          <a:spcPct val="0"/>
        </a:spcBef>
        <a:spcAft>
          <a:spcPct val="0"/>
        </a:spcAft>
        <a:defRPr sz="4400">
          <a:solidFill>
            <a:schemeClr val="tx2"/>
          </a:solidFill>
          <a:latin typeface="Arial" charset="0"/>
          <a:ea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oleObject" Target="file:///C:\Documents%20and%20Settings\kellyt\Desktop\2108_001.pdf"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190"/>
          <p:cNvSpPr>
            <a:spLocks noChangeArrowheads="1"/>
          </p:cNvSpPr>
          <p:nvPr/>
        </p:nvSpPr>
        <p:spPr bwMode="auto">
          <a:xfrm>
            <a:off x="0" y="5527675"/>
            <a:ext cx="184150" cy="366713"/>
          </a:xfrm>
          <a:prstGeom prst="rect">
            <a:avLst/>
          </a:prstGeom>
          <a:noFill/>
          <a:ln w="9525">
            <a:noFill/>
            <a:miter lim="800000"/>
            <a:headEnd/>
            <a:tailEnd/>
          </a:ln>
        </p:spPr>
        <p:txBody>
          <a:bodyPr wrap="none" anchor="ctr">
            <a:spAutoFit/>
          </a:bodyPr>
          <a:lstStyle/>
          <a:p>
            <a:endParaRPr lang="en-US" dirty="0"/>
          </a:p>
        </p:txBody>
      </p:sp>
      <p:sp>
        <p:nvSpPr>
          <p:cNvPr id="14340" name="Text Box 205"/>
          <p:cNvSpPr txBox="1">
            <a:spLocks noChangeArrowheads="1"/>
          </p:cNvSpPr>
          <p:nvPr/>
        </p:nvSpPr>
        <p:spPr bwMode="auto">
          <a:xfrm>
            <a:off x="1279525" y="2246313"/>
            <a:ext cx="1692275" cy="366712"/>
          </a:xfrm>
          <a:prstGeom prst="rect">
            <a:avLst/>
          </a:prstGeom>
          <a:noFill/>
          <a:ln w="9525">
            <a:noFill/>
            <a:miter lim="800000"/>
            <a:headEnd/>
            <a:tailEnd/>
          </a:ln>
        </p:spPr>
        <p:txBody>
          <a:bodyPr>
            <a:spAutoFit/>
          </a:bodyPr>
          <a:lstStyle/>
          <a:p>
            <a:endParaRPr lang="en-US" dirty="0"/>
          </a:p>
        </p:txBody>
      </p:sp>
      <p:sp>
        <p:nvSpPr>
          <p:cNvPr id="14342" name="Text Box 812"/>
          <p:cNvSpPr txBox="1">
            <a:spLocks noChangeArrowheads="1"/>
          </p:cNvSpPr>
          <p:nvPr/>
        </p:nvSpPr>
        <p:spPr bwMode="auto">
          <a:xfrm>
            <a:off x="1295400" y="152400"/>
            <a:ext cx="6553200" cy="707886"/>
          </a:xfrm>
          <a:prstGeom prst="rect">
            <a:avLst/>
          </a:prstGeom>
          <a:solidFill>
            <a:schemeClr val="bg2">
              <a:lumMod val="20000"/>
              <a:lumOff val="80000"/>
            </a:schemeClr>
          </a:solidFill>
          <a:ln w="57150" cmpd="thickThin">
            <a:solidFill>
              <a:srgbClr val="FFFF00"/>
            </a:solidFill>
            <a:miter lim="800000"/>
            <a:headEnd/>
            <a:tailEnd/>
          </a:ln>
        </p:spPr>
        <p:txBody>
          <a:bodyPr wrap="square">
            <a:spAutoFit/>
          </a:bodyPr>
          <a:lstStyle/>
          <a:p>
            <a:pPr algn="ctr">
              <a:spcBef>
                <a:spcPct val="50000"/>
              </a:spcBef>
            </a:pPr>
            <a:r>
              <a:rPr lang="en-US" sz="1400" b="1" dirty="0" smtClean="0">
                <a:solidFill>
                  <a:schemeClr val="tx2"/>
                </a:solidFill>
              </a:rPr>
              <a:t>Creation and Implementation of an Alumni Recruiter Program</a:t>
            </a:r>
            <a:r>
              <a:rPr lang="en-US" sz="1200" dirty="0" smtClean="0">
                <a:solidFill>
                  <a:schemeClr val="tx2"/>
                </a:solidFill>
              </a:rPr>
              <a:t/>
            </a:r>
            <a:br>
              <a:rPr lang="en-US" sz="1200" dirty="0" smtClean="0">
                <a:solidFill>
                  <a:schemeClr val="tx2"/>
                </a:solidFill>
              </a:rPr>
            </a:br>
            <a:r>
              <a:rPr lang="en-US" sz="1000" dirty="0" smtClean="0">
                <a:solidFill>
                  <a:schemeClr val="tx2"/>
                </a:solidFill>
              </a:rPr>
              <a:t>Kelly Talbert</a:t>
            </a:r>
            <a:r>
              <a:rPr lang="en-US" sz="800" b="1" dirty="0" smtClean="0">
                <a:solidFill>
                  <a:schemeClr val="tx2"/>
                </a:solidFill>
              </a:rPr>
              <a:t/>
            </a:r>
            <a:br>
              <a:rPr lang="en-US" sz="800" b="1" dirty="0" smtClean="0">
                <a:solidFill>
                  <a:schemeClr val="tx2"/>
                </a:solidFill>
              </a:rPr>
            </a:br>
            <a:r>
              <a:rPr lang="en-US" sz="800" dirty="0" smtClean="0">
                <a:solidFill>
                  <a:schemeClr val="tx2"/>
                </a:solidFill>
              </a:rPr>
              <a:t>University of Oregon </a:t>
            </a:r>
            <a:r>
              <a:rPr lang="en-US" sz="800" dirty="0" smtClean="0">
                <a:solidFill>
                  <a:schemeClr val="tx2"/>
                </a:solidFill>
              </a:rPr>
              <a:t>College </a:t>
            </a:r>
            <a:r>
              <a:rPr lang="en-US" sz="800" dirty="0" smtClean="0">
                <a:solidFill>
                  <a:schemeClr val="tx2"/>
                </a:solidFill>
              </a:rPr>
              <a:t>of Education</a:t>
            </a:r>
            <a:br>
              <a:rPr lang="en-US" sz="800" dirty="0" smtClean="0">
                <a:solidFill>
                  <a:schemeClr val="tx2"/>
                </a:solidFill>
              </a:rPr>
            </a:br>
            <a:r>
              <a:rPr lang="en-US" sz="800" dirty="0" smtClean="0">
                <a:solidFill>
                  <a:schemeClr val="tx2"/>
                </a:solidFill>
              </a:rPr>
              <a:t>March 13, 2012 EDLD 655</a:t>
            </a:r>
          </a:p>
        </p:txBody>
      </p:sp>
      <p:sp>
        <p:nvSpPr>
          <p:cNvPr id="15" name="TextBox 14"/>
          <p:cNvSpPr txBox="1"/>
          <p:nvPr/>
        </p:nvSpPr>
        <p:spPr>
          <a:xfrm>
            <a:off x="1295400" y="990600"/>
            <a:ext cx="6553200" cy="369332"/>
          </a:xfrm>
          <a:prstGeom prst="rect">
            <a:avLst/>
          </a:prstGeom>
          <a:solidFill>
            <a:schemeClr val="bg2">
              <a:lumMod val="20000"/>
              <a:lumOff val="80000"/>
            </a:schemeClr>
          </a:solidFill>
          <a:ln w="38100">
            <a:solidFill>
              <a:srgbClr val="FFFF00"/>
            </a:solidFill>
          </a:ln>
        </p:spPr>
        <p:txBody>
          <a:bodyPr wrap="square" rtlCol="0">
            <a:spAutoFit/>
          </a:bodyPr>
          <a:lstStyle/>
          <a:p>
            <a:r>
              <a:rPr lang="en-US" sz="1000" b="1" dirty="0" smtClean="0"/>
              <a:t>Goal: </a:t>
            </a:r>
            <a:r>
              <a:rPr lang="en-US" sz="800" b="1" i="1" dirty="0" smtClean="0"/>
              <a:t>To increase and broaden the partnership with UO alumni and Office of Admissions to assist the UO in reaching its enrollment goals. </a:t>
            </a:r>
            <a:r>
              <a:rPr lang="en-US" sz="800" b="1" i="1" dirty="0" smtClean="0"/>
              <a:t>B</a:t>
            </a:r>
            <a:r>
              <a:rPr lang="en-US" sz="800" b="1" i="1" dirty="0" smtClean="0"/>
              <a:t>enefit from th</a:t>
            </a:r>
            <a:r>
              <a:rPr lang="en-US" sz="800" b="1" i="1" dirty="0" smtClean="0"/>
              <a:t>e experience and enthusiasm of alumni to attract diverse, highly-qualified prospective students.</a:t>
            </a:r>
            <a:endParaRPr lang="en-US" sz="800" b="1" i="1" dirty="0" smtClean="0"/>
          </a:p>
        </p:txBody>
      </p:sp>
      <p:sp>
        <p:nvSpPr>
          <p:cNvPr id="10" name="Text Box 1003"/>
          <p:cNvSpPr txBox="1">
            <a:spLocks noChangeArrowheads="1"/>
          </p:cNvSpPr>
          <p:nvPr/>
        </p:nvSpPr>
        <p:spPr bwMode="auto">
          <a:xfrm>
            <a:off x="152400" y="1553066"/>
            <a:ext cx="1981200" cy="3247534"/>
          </a:xfrm>
          <a:prstGeom prst="rect">
            <a:avLst/>
          </a:prstGeom>
          <a:solidFill>
            <a:schemeClr val="bg2">
              <a:lumMod val="20000"/>
              <a:lumOff val="80000"/>
            </a:schemeClr>
          </a:solidFill>
          <a:ln w="57150" cmpd="thickThin">
            <a:solidFill>
              <a:srgbClr val="FFFF00"/>
            </a:solidFill>
            <a:miter lim="800000"/>
            <a:headEnd/>
            <a:tailEnd/>
          </a:ln>
        </p:spPr>
        <p:txBody>
          <a:bodyPr wrap="square">
            <a:spAutoFit/>
          </a:bodyPr>
          <a:lstStyle/>
          <a:p>
            <a:pPr algn="ctr">
              <a:spcBef>
                <a:spcPts val="300"/>
              </a:spcBef>
              <a:spcAft>
                <a:spcPts val="300"/>
              </a:spcAft>
            </a:pPr>
            <a:r>
              <a:rPr lang="en-US" sz="900" b="1" dirty="0" smtClean="0">
                <a:latin typeface="+mn-lt"/>
                <a:cs typeface="Times New Roman" charset="0"/>
              </a:rPr>
              <a:t>Proposed Plan</a:t>
            </a:r>
            <a:endParaRPr lang="en-US" sz="800" dirty="0" smtClean="0">
              <a:latin typeface="+mn-lt"/>
            </a:endParaRPr>
          </a:p>
          <a:p>
            <a:r>
              <a:rPr lang="en-US" sz="800" dirty="0" smtClean="0">
                <a:latin typeface="+mn-lt"/>
              </a:rPr>
              <a:t>The plan is for the Office of Admissions at the UO to hire an Assistant Director for Alumni Recruitment, who will be charged with creating and developing an alumni recruiter program. Alumni recruiters are volunteers who engage in a number of activities aimed at connecting with prospective students who are high school juniors and seniors.</a:t>
            </a:r>
          </a:p>
          <a:p>
            <a:endParaRPr lang="en-US" sz="800" dirty="0" smtClean="0">
              <a:latin typeface="+mn-lt"/>
            </a:endParaRPr>
          </a:p>
          <a:p>
            <a:r>
              <a:rPr lang="en-US" sz="800" dirty="0" smtClean="0">
                <a:latin typeface="+mn-lt"/>
              </a:rPr>
              <a:t>The </a:t>
            </a:r>
            <a:r>
              <a:rPr lang="en-US" sz="800" dirty="0" smtClean="0">
                <a:latin typeface="+mn-lt"/>
              </a:rPr>
              <a:t>person in this position coordinates the alumni student recruitment program and acts as Office of Admissions liaison with the UO Alumni </a:t>
            </a:r>
            <a:r>
              <a:rPr lang="en-US" sz="800" dirty="0" smtClean="0">
                <a:latin typeface="+mn-lt"/>
              </a:rPr>
              <a:t>Association. </a:t>
            </a:r>
            <a:r>
              <a:rPr lang="en-US" sz="800" dirty="0" smtClean="0">
                <a:latin typeface="+mn-lt"/>
              </a:rPr>
              <a:t>The person in this </a:t>
            </a:r>
            <a:r>
              <a:rPr lang="en-US" sz="800" dirty="0" smtClean="0">
                <a:latin typeface="+mn-lt"/>
              </a:rPr>
              <a:t>position also serves </a:t>
            </a:r>
            <a:r>
              <a:rPr lang="en-US" sz="800" dirty="0" smtClean="0">
                <a:latin typeface="+mn-lt"/>
              </a:rPr>
              <a:t>as a general student recruiter through recruitment territory management, advising prospective students and answering phone and e-mail inquiries. This person represents and recruits for the University of Oregon by traveling in-state and out-of-state to meet the enrollment goals of the university</a:t>
            </a:r>
            <a:r>
              <a:rPr lang="en-US" sz="800" dirty="0" smtClean="0">
                <a:latin typeface="+mn-lt"/>
              </a:rPr>
              <a:t>.</a:t>
            </a:r>
          </a:p>
        </p:txBody>
      </p:sp>
      <p:sp>
        <p:nvSpPr>
          <p:cNvPr id="11" name="Text Box 1003"/>
          <p:cNvSpPr txBox="1">
            <a:spLocks noChangeArrowheads="1"/>
          </p:cNvSpPr>
          <p:nvPr/>
        </p:nvSpPr>
        <p:spPr bwMode="auto">
          <a:xfrm>
            <a:off x="6858000" y="4038600"/>
            <a:ext cx="2057400" cy="2057400"/>
          </a:xfrm>
          <a:prstGeom prst="rect">
            <a:avLst/>
          </a:prstGeom>
          <a:solidFill>
            <a:schemeClr val="bg2">
              <a:lumMod val="20000"/>
              <a:lumOff val="80000"/>
            </a:schemeClr>
          </a:solidFill>
          <a:ln w="57150" cmpd="thickThin">
            <a:solidFill>
              <a:srgbClr val="FFFF00"/>
            </a:solidFill>
            <a:miter lim="800000"/>
            <a:headEnd/>
            <a:tailEnd/>
          </a:ln>
        </p:spPr>
        <p:txBody>
          <a:bodyPr wrap="square">
            <a:spAutoFit/>
          </a:bodyPr>
          <a:lstStyle/>
          <a:p>
            <a:pPr algn="ctr">
              <a:spcBef>
                <a:spcPts val="300"/>
              </a:spcBef>
              <a:spcAft>
                <a:spcPts val="300"/>
              </a:spcAft>
            </a:pPr>
            <a:r>
              <a:rPr lang="en-US" sz="900" b="1" dirty="0" smtClean="0">
                <a:latin typeface="+mn-lt"/>
                <a:cs typeface="Times New Roman" charset="0"/>
              </a:rPr>
              <a:t>Outcomes/Success Measures</a:t>
            </a:r>
            <a:endParaRPr lang="en-US" sz="900" b="1" dirty="0" smtClean="0">
              <a:latin typeface="+mn-lt"/>
              <a:cs typeface="Times New Roman" charset="0"/>
            </a:endParaRPr>
          </a:p>
          <a:p>
            <a:pPr>
              <a:buFont typeface="Arial" pitchFamily="34" charset="0"/>
              <a:buChar char="•"/>
            </a:pPr>
            <a:r>
              <a:rPr lang="en-US" sz="800" dirty="0" smtClean="0">
                <a:latin typeface="+mn-lt"/>
              </a:rPr>
              <a:t> Increase in the number of high school visits, college fairs, and individual contacts with prospects, applicants and admits</a:t>
            </a:r>
          </a:p>
          <a:p>
            <a:pPr>
              <a:buFont typeface="Arial" pitchFamily="34" charset="0"/>
              <a:buChar char="•"/>
            </a:pPr>
            <a:r>
              <a:rPr lang="en-US" sz="800" dirty="0" smtClean="0">
                <a:latin typeface="+mn-lt"/>
              </a:rPr>
              <a:t> </a:t>
            </a:r>
            <a:r>
              <a:rPr lang="en-US" sz="800" dirty="0" smtClean="0">
                <a:latin typeface="+mn-lt"/>
              </a:rPr>
              <a:t>Increased collaboration with communication and events with UOAA</a:t>
            </a:r>
          </a:p>
          <a:p>
            <a:pPr>
              <a:buFont typeface="Arial" pitchFamily="34" charset="0"/>
              <a:buChar char="•"/>
            </a:pPr>
            <a:r>
              <a:rPr lang="en-US" sz="800" dirty="0" smtClean="0">
                <a:latin typeface="+mn-lt"/>
              </a:rPr>
              <a:t> </a:t>
            </a:r>
            <a:r>
              <a:rPr lang="en-US" sz="800" dirty="0" smtClean="0">
                <a:latin typeface="+mn-lt"/>
              </a:rPr>
              <a:t>Increase in the value of admitted student receptions and other events due to alumni role, personal connection</a:t>
            </a:r>
          </a:p>
          <a:p>
            <a:pPr>
              <a:buFont typeface="Arial" pitchFamily="34" charset="0"/>
              <a:buChar char="•"/>
            </a:pPr>
            <a:r>
              <a:rPr lang="en-US" sz="800" dirty="0" smtClean="0">
                <a:latin typeface="+mn-lt"/>
              </a:rPr>
              <a:t> </a:t>
            </a:r>
            <a:r>
              <a:rPr lang="en-US" sz="800" dirty="0" smtClean="0">
                <a:latin typeface="+mn-lt"/>
              </a:rPr>
              <a:t> Long-term: positive feedback from alumni that may lead to other kinds of support through access to facilities for events, donor support, etc. </a:t>
            </a:r>
          </a:p>
          <a:p>
            <a:pPr>
              <a:buFont typeface="Arial" pitchFamily="34" charset="0"/>
              <a:buChar char="•"/>
            </a:pPr>
            <a:endParaRPr lang="en-US" sz="800" dirty="0" smtClean="0">
              <a:latin typeface="+mn-lt"/>
            </a:endParaRPr>
          </a:p>
        </p:txBody>
      </p:sp>
      <p:sp>
        <p:nvSpPr>
          <p:cNvPr id="14" name="Text Box 1003"/>
          <p:cNvSpPr txBox="1">
            <a:spLocks noChangeArrowheads="1"/>
          </p:cNvSpPr>
          <p:nvPr/>
        </p:nvSpPr>
        <p:spPr bwMode="auto">
          <a:xfrm>
            <a:off x="2286000" y="1524000"/>
            <a:ext cx="1981200" cy="5181600"/>
          </a:xfrm>
          <a:prstGeom prst="rect">
            <a:avLst/>
          </a:prstGeom>
          <a:solidFill>
            <a:schemeClr val="bg2">
              <a:lumMod val="20000"/>
              <a:lumOff val="80000"/>
            </a:schemeClr>
          </a:solidFill>
          <a:ln w="57150" cmpd="thickThin">
            <a:solidFill>
              <a:srgbClr val="FFFF00"/>
            </a:solidFill>
            <a:miter lim="800000"/>
            <a:headEnd/>
            <a:tailEnd/>
          </a:ln>
        </p:spPr>
        <p:txBody>
          <a:bodyPr wrap="square">
            <a:spAutoFit/>
          </a:bodyPr>
          <a:lstStyle/>
          <a:p>
            <a:pPr algn="ctr">
              <a:spcBef>
                <a:spcPts val="300"/>
              </a:spcBef>
              <a:spcAft>
                <a:spcPts val="300"/>
              </a:spcAft>
            </a:pPr>
            <a:r>
              <a:rPr lang="en-US" sz="900" b="1" dirty="0" smtClean="0">
                <a:latin typeface="+mn-lt"/>
                <a:cs typeface="Times New Roman" charset="0"/>
              </a:rPr>
              <a:t>Justification</a:t>
            </a:r>
            <a:endParaRPr lang="en-US" sz="900" b="1" dirty="0" smtClean="0">
              <a:latin typeface="+mn-lt"/>
              <a:cs typeface="Times New Roman" charset="0"/>
            </a:endParaRPr>
          </a:p>
          <a:p>
            <a:r>
              <a:rPr lang="en-US" sz="800" dirty="0" smtClean="0">
                <a:latin typeface="+mn-lt"/>
              </a:rPr>
              <a:t>The number of applications  for undergraduate admission has increased by 100% since 2007. The size of the recruitment staff has remained the same during that same perio</a:t>
            </a:r>
            <a:r>
              <a:rPr lang="en-US" sz="800" dirty="0" smtClean="0">
                <a:latin typeface="+mn-lt"/>
              </a:rPr>
              <a:t>d. Many of these students do enroll, as the graph below illustrates. </a:t>
            </a: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endParaRPr lang="en-US" sz="800" dirty="0" smtClean="0">
              <a:latin typeface="+mn-lt"/>
            </a:endParaRPr>
          </a:p>
          <a:p>
            <a:r>
              <a:rPr lang="en-US" sz="800" dirty="0" smtClean="0">
                <a:latin typeface="+mn-lt"/>
              </a:rPr>
              <a:t>Universities ar</a:t>
            </a:r>
            <a:r>
              <a:rPr lang="en-US" sz="800" dirty="0" smtClean="0">
                <a:latin typeface="+mn-lt"/>
              </a:rPr>
              <a:t>e increasingly interested in leveraging the enthusiasm of alumni to recruit students; alumni can become the “eyes and ears” of a college when budget cuts affect the amount of recruitment travel it can do (Scully, 2009). However, the size and scope varies greatly, as these programs are more costly and time-consuming than they initially appear (</a:t>
            </a:r>
            <a:r>
              <a:rPr lang="en-US" sz="800" dirty="0" smtClean="0">
                <a:latin typeface="+mn-lt"/>
              </a:rPr>
              <a:t>Fogg</a:t>
            </a:r>
            <a:r>
              <a:rPr lang="en-US" sz="800" dirty="0" smtClean="0">
                <a:latin typeface="+mn-lt"/>
              </a:rPr>
              <a:t>. 2008).  These programs take time to develop, and must be carefully orchestrated (Buster Williams, 2008). </a:t>
            </a:r>
          </a:p>
          <a:p>
            <a:endParaRPr lang="en-US" sz="800" dirty="0" smtClean="0">
              <a:latin typeface="+mn-lt"/>
            </a:endParaRPr>
          </a:p>
          <a:p>
            <a:r>
              <a:rPr lang="en-US" sz="800" dirty="0" smtClean="0">
                <a:latin typeface="+mn-lt"/>
              </a:rPr>
              <a:t>At the UO, The Vice Provost for Enrollment Management supports this position, the technological infrastructure exists, and there is a healthy relationship between Admissions and other key offices. Conditions exist for this program to be successful with the proper investment. </a:t>
            </a:r>
            <a:endParaRPr lang="en-US" sz="800" dirty="0" smtClean="0">
              <a:latin typeface="+mn-lt"/>
            </a:endParaRPr>
          </a:p>
        </p:txBody>
      </p:sp>
      <p:sp>
        <p:nvSpPr>
          <p:cNvPr id="16" name="Text Box 1003"/>
          <p:cNvSpPr txBox="1">
            <a:spLocks noChangeArrowheads="1"/>
          </p:cNvSpPr>
          <p:nvPr/>
        </p:nvSpPr>
        <p:spPr bwMode="auto">
          <a:xfrm>
            <a:off x="4419600" y="1524000"/>
            <a:ext cx="2209800" cy="4578176"/>
          </a:xfrm>
          <a:prstGeom prst="rect">
            <a:avLst/>
          </a:prstGeom>
          <a:solidFill>
            <a:schemeClr val="bg2">
              <a:lumMod val="20000"/>
              <a:lumOff val="80000"/>
            </a:schemeClr>
          </a:solidFill>
          <a:ln w="57150" cmpd="thickThin">
            <a:solidFill>
              <a:srgbClr val="FFFF00"/>
            </a:solidFill>
            <a:miter lim="800000"/>
            <a:headEnd/>
            <a:tailEnd/>
          </a:ln>
        </p:spPr>
        <p:txBody>
          <a:bodyPr wrap="square">
            <a:spAutoFit/>
          </a:bodyPr>
          <a:lstStyle/>
          <a:p>
            <a:pPr algn="ctr">
              <a:spcBef>
                <a:spcPts val="300"/>
              </a:spcBef>
              <a:spcAft>
                <a:spcPts val="300"/>
              </a:spcAft>
            </a:pPr>
            <a:r>
              <a:rPr lang="en-US" sz="900" b="1" dirty="0" smtClean="0">
                <a:latin typeface="+mn-lt"/>
                <a:cs typeface="Times New Roman" charset="0"/>
              </a:rPr>
              <a:t>Implementation Timeline</a:t>
            </a:r>
            <a:endParaRPr lang="en-US" sz="800" b="1" dirty="0" smtClean="0">
              <a:latin typeface="+mj-lt"/>
            </a:endParaRPr>
          </a:p>
          <a:p>
            <a:r>
              <a:rPr lang="en-US" sz="800" b="1" dirty="0" smtClean="0">
                <a:latin typeface="+mn-lt"/>
              </a:rPr>
              <a:t>Phase One (begins April 2012)</a:t>
            </a:r>
          </a:p>
          <a:p>
            <a:pPr>
              <a:buFont typeface="Arial" pitchFamily="34" charset="0"/>
              <a:buChar char="•"/>
            </a:pPr>
            <a:r>
              <a:rPr lang="en-US" sz="800" b="1" dirty="0" smtClean="0">
                <a:latin typeface="+mn-lt"/>
              </a:rPr>
              <a:t> </a:t>
            </a:r>
            <a:r>
              <a:rPr lang="en-US" sz="800" dirty="0" smtClean="0">
                <a:latin typeface="+mn-lt"/>
              </a:rPr>
              <a:t>Learn the fundamentals of college admissions, recruitment cycle, etc. </a:t>
            </a:r>
          </a:p>
          <a:p>
            <a:pPr>
              <a:buFont typeface="Arial" pitchFamily="34" charset="0"/>
              <a:buChar char="•"/>
            </a:pPr>
            <a:r>
              <a:rPr lang="en-US" sz="800" b="1" dirty="0" smtClean="0">
                <a:latin typeface="+mn-lt"/>
              </a:rPr>
              <a:t> </a:t>
            </a:r>
            <a:r>
              <a:rPr lang="en-US" sz="800" dirty="0" smtClean="0">
                <a:latin typeface="+mn-lt"/>
              </a:rPr>
              <a:t>Publicize program at spring events (receptions, UOAA Spring Board Meeting)  and connect with key stakeholders </a:t>
            </a:r>
          </a:p>
          <a:p>
            <a:pPr>
              <a:buFont typeface="Arial" pitchFamily="34" charset="0"/>
              <a:buChar char="•"/>
            </a:pPr>
            <a:r>
              <a:rPr lang="en-US" sz="800" b="1" dirty="0" smtClean="0">
                <a:latin typeface="+mn-lt"/>
              </a:rPr>
              <a:t> </a:t>
            </a:r>
            <a:r>
              <a:rPr lang="en-US" sz="800" dirty="0" smtClean="0">
                <a:latin typeface="+mn-lt"/>
              </a:rPr>
              <a:t>Research and decide on technical structure/framework for training</a:t>
            </a:r>
          </a:p>
          <a:p>
            <a:pPr>
              <a:buFont typeface="Arial" pitchFamily="34" charset="0"/>
              <a:buChar char="•"/>
            </a:pPr>
            <a:r>
              <a:rPr lang="en-US" sz="800" b="1" dirty="0" smtClean="0">
                <a:latin typeface="+mn-lt"/>
              </a:rPr>
              <a:t> </a:t>
            </a:r>
            <a:r>
              <a:rPr lang="en-US" sz="800" dirty="0" smtClean="0">
                <a:latin typeface="+mn-lt"/>
              </a:rPr>
              <a:t>Research best practices for literature, communication plan</a:t>
            </a:r>
          </a:p>
          <a:p>
            <a:endParaRPr lang="en-US" sz="800" b="1" dirty="0" smtClean="0">
              <a:latin typeface="+mn-lt"/>
            </a:endParaRPr>
          </a:p>
          <a:p>
            <a:r>
              <a:rPr lang="en-US" sz="800" b="1" dirty="0" smtClean="0">
                <a:latin typeface="+mn-lt"/>
              </a:rPr>
              <a:t>Phase Two (begins June 2012)</a:t>
            </a:r>
          </a:p>
          <a:p>
            <a:pPr>
              <a:buFont typeface="Arial" pitchFamily="34" charset="0"/>
              <a:buChar char="•"/>
            </a:pPr>
            <a:r>
              <a:rPr lang="en-US" sz="800" b="1" dirty="0" smtClean="0">
                <a:latin typeface="+mn-lt"/>
              </a:rPr>
              <a:t> </a:t>
            </a:r>
            <a:r>
              <a:rPr lang="en-US" sz="800" dirty="0" smtClean="0">
                <a:latin typeface="+mn-lt"/>
              </a:rPr>
              <a:t>PD: Participate in Annapolis Institute </a:t>
            </a:r>
            <a:endParaRPr lang="en-US" sz="800" dirty="0" smtClean="0">
              <a:latin typeface="+mn-lt"/>
            </a:endParaRPr>
          </a:p>
          <a:p>
            <a:r>
              <a:rPr lang="en-US" sz="800" dirty="0" smtClean="0">
                <a:latin typeface="+mn-lt"/>
              </a:rPr>
              <a:t>I</a:t>
            </a:r>
            <a:r>
              <a:rPr lang="en-US" sz="800" dirty="0" smtClean="0">
                <a:latin typeface="+mn-lt"/>
              </a:rPr>
              <a:t>dentify</a:t>
            </a:r>
            <a:r>
              <a:rPr lang="en-US" sz="800" dirty="0" smtClean="0">
                <a:latin typeface="+mn-lt"/>
              </a:rPr>
              <a:t>, recruit and train a group of </a:t>
            </a:r>
            <a:r>
              <a:rPr lang="en-US" sz="800" dirty="0" smtClean="0">
                <a:latin typeface="+mn-lt"/>
              </a:rPr>
              <a:t>alumni who </a:t>
            </a:r>
            <a:r>
              <a:rPr lang="en-US" sz="800" dirty="0" smtClean="0">
                <a:latin typeface="+mn-lt"/>
              </a:rPr>
              <a:t>will participate in the following forms of new student </a:t>
            </a:r>
            <a:r>
              <a:rPr lang="en-US" sz="800" dirty="0" smtClean="0">
                <a:latin typeface="+mn-lt"/>
              </a:rPr>
              <a:t>recruitment:</a:t>
            </a:r>
            <a:endParaRPr lang="en-US" sz="800" dirty="0" smtClean="0">
              <a:latin typeface="+mn-lt"/>
            </a:endParaRPr>
          </a:p>
          <a:p>
            <a:pPr lvl="0">
              <a:buFont typeface="Arial" pitchFamily="34" charset="0"/>
              <a:buChar char="•"/>
            </a:pPr>
            <a:r>
              <a:rPr lang="en-US" sz="800" dirty="0" smtClean="0">
                <a:latin typeface="+mn-lt"/>
              </a:rPr>
              <a:t> High </a:t>
            </a:r>
            <a:r>
              <a:rPr lang="en-US" sz="800" dirty="0" smtClean="0">
                <a:latin typeface="+mn-lt"/>
              </a:rPr>
              <a:t>school visits in alumni student recruiters’ home areas</a:t>
            </a:r>
          </a:p>
          <a:p>
            <a:pPr lvl="0">
              <a:buFont typeface="Arial" pitchFamily="34" charset="0"/>
              <a:buChar char="•"/>
            </a:pPr>
            <a:r>
              <a:rPr lang="en-US" sz="800" dirty="0" smtClean="0">
                <a:latin typeface="+mn-lt"/>
              </a:rPr>
              <a:t> Personalized </a:t>
            </a:r>
            <a:r>
              <a:rPr lang="en-US" sz="800" dirty="0" smtClean="0">
                <a:latin typeface="+mn-lt"/>
              </a:rPr>
              <a:t>communication with prospective students</a:t>
            </a:r>
          </a:p>
          <a:p>
            <a:pPr lvl="0">
              <a:buFont typeface="Arial" pitchFamily="34" charset="0"/>
              <a:buChar char="•"/>
            </a:pPr>
            <a:r>
              <a:rPr lang="en-US" sz="800" dirty="0" smtClean="0">
                <a:latin typeface="+mn-lt"/>
              </a:rPr>
              <a:t> Deliver </a:t>
            </a:r>
            <a:r>
              <a:rPr lang="en-US" sz="800" dirty="0" smtClean="0">
                <a:latin typeface="+mn-lt"/>
              </a:rPr>
              <a:t>recruitment materials to local high schools</a:t>
            </a:r>
          </a:p>
          <a:p>
            <a:pPr lvl="0">
              <a:buFont typeface="Arial" pitchFamily="34" charset="0"/>
              <a:buChar char="•"/>
            </a:pPr>
            <a:r>
              <a:rPr lang="en-US" sz="800" dirty="0" smtClean="0">
                <a:latin typeface="+mn-lt"/>
              </a:rPr>
              <a:t> Represent </a:t>
            </a:r>
            <a:r>
              <a:rPr lang="en-US" sz="800" dirty="0" smtClean="0">
                <a:latin typeface="+mn-lt"/>
              </a:rPr>
              <a:t>the University of Oregon at </a:t>
            </a:r>
            <a:r>
              <a:rPr lang="en-US" sz="800" dirty="0" smtClean="0">
                <a:latin typeface="+mn-lt"/>
              </a:rPr>
              <a:t>college </a:t>
            </a:r>
            <a:r>
              <a:rPr lang="en-US" sz="800" dirty="0" smtClean="0">
                <a:latin typeface="+mn-lt"/>
              </a:rPr>
              <a:t>fairs</a:t>
            </a:r>
          </a:p>
          <a:p>
            <a:pPr lvl="0">
              <a:buFont typeface="Arial" pitchFamily="34" charset="0"/>
              <a:buChar char="•"/>
            </a:pPr>
            <a:r>
              <a:rPr lang="en-US" sz="800" dirty="0" smtClean="0">
                <a:latin typeface="+mn-lt"/>
              </a:rPr>
              <a:t> Conduct </a:t>
            </a:r>
            <a:r>
              <a:rPr lang="en-US" sz="800" dirty="0" smtClean="0">
                <a:latin typeface="+mn-lt"/>
              </a:rPr>
              <a:t>informational interviews in alumni student recruiters’ home </a:t>
            </a:r>
            <a:r>
              <a:rPr lang="en-US" sz="800" dirty="0" smtClean="0">
                <a:latin typeface="+mn-lt"/>
              </a:rPr>
              <a:t>areas</a:t>
            </a:r>
          </a:p>
          <a:p>
            <a:pPr lvl="0"/>
            <a:endParaRPr lang="en-US" sz="800" dirty="0" smtClean="0">
              <a:latin typeface="+mn-lt"/>
            </a:endParaRPr>
          </a:p>
          <a:p>
            <a:pPr lvl="0"/>
            <a:r>
              <a:rPr lang="en-US" sz="800" b="1" dirty="0" smtClean="0">
                <a:latin typeface="+mn-lt"/>
              </a:rPr>
              <a:t>Phase Three (begins May 2013)</a:t>
            </a:r>
          </a:p>
          <a:p>
            <a:pPr lvl="0">
              <a:buFont typeface="Arial" pitchFamily="34" charset="0"/>
              <a:buChar char="•"/>
            </a:pPr>
            <a:r>
              <a:rPr lang="en-US" sz="800" b="1" dirty="0" smtClean="0">
                <a:latin typeface="+mn-lt"/>
              </a:rPr>
              <a:t> </a:t>
            </a:r>
            <a:r>
              <a:rPr lang="en-US" sz="800" dirty="0" smtClean="0">
                <a:latin typeface="+mn-lt"/>
              </a:rPr>
              <a:t>Evaluate activities and adjust as needed</a:t>
            </a:r>
          </a:p>
          <a:p>
            <a:pPr lvl="0">
              <a:buFont typeface="Arial" pitchFamily="34" charset="0"/>
              <a:buChar char="•"/>
            </a:pPr>
            <a:r>
              <a:rPr lang="en-US" sz="800" b="1" dirty="0" smtClean="0">
                <a:latin typeface="+mn-lt"/>
              </a:rPr>
              <a:t> </a:t>
            </a:r>
            <a:r>
              <a:rPr lang="en-US" sz="800" dirty="0" smtClean="0">
                <a:latin typeface="+mn-lt"/>
              </a:rPr>
              <a:t>Deepen activities and connections between alumni and regional recruiters and community-based organizations working with traditionally underserved students </a:t>
            </a:r>
          </a:p>
          <a:p>
            <a:pPr lvl="0">
              <a:buFont typeface="Arial" pitchFamily="34" charset="0"/>
              <a:buChar char="•"/>
            </a:pPr>
            <a:r>
              <a:rPr lang="en-US" sz="800" dirty="0" smtClean="0">
                <a:latin typeface="+mn-lt"/>
              </a:rPr>
              <a:t> </a:t>
            </a:r>
            <a:r>
              <a:rPr lang="en-US" sz="800" dirty="0" smtClean="0">
                <a:latin typeface="+mn-lt"/>
              </a:rPr>
              <a:t>Begin strategic vision for year two</a:t>
            </a:r>
          </a:p>
          <a:p>
            <a:pPr lvl="0">
              <a:buFont typeface="Arial" pitchFamily="34" charset="0"/>
              <a:buChar char="•"/>
            </a:pPr>
            <a:r>
              <a:rPr lang="en-US" sz="800" dirty="0" smtClean="0">
                <a:latin typeface="+mn-lt"/>
              </a:rPr>
              <a:t> </a:t>
            </a:r>
            <a:r>
              <a:rPr lang="en-US" sz="800" dirty="0" smtClean="0">
                <a:latin typeface="+mn-lt"/>
              </a:rPr>
              <a:t>Evaluate assigned recruitment territory</a:t>
            </a:r>
            <a:endParaRPr lang="en-US" sz="800" dirty="0" smtClean="0">
              <a:latin typeface="+mn-lt"/>
            </a:endParaRPr>
          </a:p>
        </p:txBody>
      </p:sp>
      <p:sp>
        <p:nvSpPr>
          <p:cNvPr id="17" name="Text Box 1003"/>
          <p:cNvSpPr txBox="1">
            <a:spLocks noChangeArrowheads="1"/>
          </p:cNvSpPr>
          <p:nvPr/>
        </p:nvSpPr>
        <p:spPr bwMode="auto">
          <a:xfrm>
            <a:off x="6858000" y="1524000"/>
            <a:ext cx="2057400" cy="2362185"/>
          </a:xfrm>
          <a:prstGeom prst="rect">
            <a:avLst/>
          </a:prstGeom>
          <a:solidFill>
            <a:schemeClr val="bg2">
              <a:lumMod val="20000"/>
              <a:lumOff val="80000"/>
            </a:schemeClr>
          </a:solidFill>
          <a:ln w="57150" cmpd="thickThin">
            <a:solidFill>
              <a:srgbClr val="FFFF00"/>
            </a:solidFill>
            <a:miter lim="800000"/>
            <a:headEnd/>
            <a:tailEnd/>
          </a:ln>
        </p:spPr>
        <p:txBody>
          <a:bodyPr wrap="square">
            <a:spAutoFit/>
          </a:bodyPr>
          <a:lstStyle/>
          <a:p>
            <a:pPr algn="ctr">
              <a:spcBef>
                <a:spcPts val="300"/>
              </a:spcBef>
              <a:spcAft>
                <a:spcPts val="300"/>
              </a:spcAft>
            </a:pPr>
            <a:r>
              <a:rPr lang="en-US" sz="900" b="1" dirty="0" smtClean="0">
                <a:latin typeface="+mn-lt"/>
                <a:cs typeface="Times New Roman" charset="0"/>
              </a:rPr>
              <a:t>Budget &amp; Staffing Needs</a:t>
            </a:r>
            <a:endParaRPr lang="en-US" sz="900" b="1" dirty="0" smtClean="0">
              <a:latin typeface="+mn-lt"/>
              <a:cs typeface="Times New Roman" charset="0"/>
            </a:endParaRPr>
          </a:p>
          <a:p>
            <a:r>
              <a:rPr lang="en-US" sz="800" dirty="0" smtClean="0">
                <a:latin typeface="+mn-lt"/>
              </a:rPr>
              <a:t>Salary	                 $45,000</a:t>
            </a:r>
            <a:endParaRPr lang="en-US" sz="800" dirty="0" smtClean="0">
              <a:latin typeface="+mn-lt"/>
            </a:endParaRPr>
          </a:p>
          <a:p>
            <a:r>
              <a:rPr lang="en-US" sz="800" dirty="0" smtClean="0">
                <a:latin typeface="+mn-lt"/>
              </a:rPr>
              <a:t>Travel 	                   $5,000</a:t>
            </a:r>
          </a:p>
          <a:p>
            <a:r>
              <a:rPr lang="en-US" sz="800" dirty="0" smtClean="0">
                <a:latin typeface="+mn-lt"/>
              </a:rPr>
              <a:t>Table </a:t>
            </a:r>
            <a:r>
              <a:rPr lang="en-US" sz="800" dirty="0" smtClean="0">
                <a:latin typeface="+mn-lt"/>
              </a:rPr>
              <a:t>Banners      	                   $2,500</a:t>
            </a:r>
            <a:endParaRPr lang="en-US" sz="800" dirty="0" smtClean="0">
              <a:latin typeface="+mn-lt"/>
            </a:endParaRPr>
          </a:p>
          <a:p>
            <a:r>
              <a:rPr lang="en-US" sz="800" dirty="0" smtClean="0">
                <a:latin typeface="+mn-lt"/>
              </a:rPr>
              <a:t>Print Materials 	                      $500 </a:t>
            </a:r>
            <a:r>
              <a:rPr lang="en-US" sz="800" dirty="0" smtClean="0">
                <a:latin typeface="+mn-lt"/>
              </a:rPr>
              <a:t>Alumni Reimbursements               $500</a:t>
            </a:r>
          </a:p>
          <a:p>
            <a:r>
              <a:rPr lang="en-US" sz="800" dirty="0" smtClean="0">
                <a:latin typeface="+mn-lt"/>
              </a:rPr>
              <a:t>Annual “thank-you” gift                  $400</a:t>
            </a:r>
            <a:r>
              <a:rPr lang="en-US" sz="800" b="1" dirty="0" smtClean="0">
                <a:latin typeface="+mn-lt"/>
              </a:rPr>
              <a:t>       </a:t>
            </a:r>
          </a:p>
          <a:p>
            <a:endParaRPr lang="en-US" sz="800" b="1" dirty="0" smtClean="0">
              <a:latin typeface="+mn-lt"/>
            </a:endParaRPr>
          </a:p>
          <a:p>
            <a:r>
              <a:rPr lang="en-US" sz="800" b="1" dirty="0" smtClean="0">
                <a:latin typeface="+mn-lt"/>
              </a:rPr>
              <a:t>                         Total FY 2012  $53,900  </a:t>
            </a:r>
            <a:endParaRPr lang="en-US" sz="800" b="1" dirty="0" smtClean="0">
              <a:latin typeface="+mn-lt"/>
            </a:endParaRPr>
          </a:p>
          <a:p>
            <a:endParaRPr lang="en-US" sz="800" dirty="0" smtClean="0">
              <a:latin typeface="+mn-lt"/>
            </a:endParaRPr>
          </a:p>
          <a:p>
            <a:r>
              <a:rPr lang="en-US" sz="800" dirty="0" smtClean="0">
                <a:latin typeface="+mn-lt"/>
              </a:rPr>
              <a:t>Other opportunity costs will be associated with IT staff time setting up and maintaining online training tools, as well as other recruitment staff time in training and connecting with alumni when they travel to their assigned recruitment territories in fall and spring, as well as other key points in the recruitment cycle.  </a:t>
            </a:r>
            <a:endParaRPr lang="en-US" sz="800" b="1" dirty="0" smtClean="0">
              <a:latin typeface="+mn-lt"/>
            </a:endParaRPr>
          </a:p>
        </p:txBody>
      </p:sp>
      <p:sp>
        <p:nvSpPr>
          <p:cNvPr id="19" name="TextBox 18"/>
          <p:cNvSpPr txBox="1"/>
          <p:nvPr/>
        </p:nvSpPr>
        <p:spPr>
          <a:xfrm>
            <a:off x="4419600" y="6172200"/>
            <a:ext cx="4495800" cy="584775"/>
          </a:xfrm>
          <a:prstGeom prst="rect">
            <a:avLst/>
          </a:prstGeom>
          <a:solidFill>
            <a:schemeClr val="bg2">
              <a:lumMod val="20000"/>
              <a:lumOff val="80000"/>
            </a:schemeClr>
          </a:solidFill>
          <a:ln w="38100">
            <a:solidFill>
              <a:srgbClr val="FFFF00"/>
            </a:solidFill>
          </a:ln>
        </p:spPr>
        <p:txBody>
          <a:bodyPr wrap="square" rtlCol="0">
            <a:spAutoFit/>
          </a:bodyPr>
          <a:lstStyle/>
          <a:p>
            <a:r>
              <a:rPr lang="en-US" sz="800" b="1" i="1" dirty="0" smtClean="0"/>
              <a:t>References</a:t>
            </a:r>
            <a:endParaRPr lang="en-US" sz="1000" b="1" i="1" dirty="0" smtClean="0"/>
          </a:p>
          <a:p>
            <a:r>
              <a:rPr lang="en-US" sz="600" dirty="0" smtClean="0"/>
              <a:t>Buster Williams, K. (2008). Using alumni to recruit at Old Dominion University. </a:t>
            </a:r>
            <a:r>
              <a:rPr lang="en-US" sz="600" i="1" dirty="0" smtClean="0"/>
              <a:t>Recruitment and Retention in Higher Education, 22,</a:t>
            </a:r>
            <a:r>
              <a:rPr lang="en-US" sz="600" dirty="0" smtClean="0"/>
              <a:t> </a:t>
            </a:r>
            <a:r>
              <a:rPr lang="en-US" sz="600" dirty="0" smtClean="0"/>
              <a:t>3-4</a:t>
            </a:r>
            <a:endParaRPr lang="en-US" sz="600" dirty="0" smtClean="0"/>
          </a:p>
          <a:p>
            <a:r>
              <a:rPr lang="en-US" sz="600" dirty="0" smtClean="0"/>
              <a:t>Piper, F. (2008). How colleges use alumni to recruit students. </a:t>
            </a:r>
            <a:r>
              <a:rPr lang="en-US" sz="600" i="1" dirty="0" smtClean="0"/>
              <a:t>Chronicle of Higher Education, 54, </a:t>
            </a:r>
            <a:r>
              <a:rPr lang="en-US" sz="600" i="1" dirty="0" smtClean="0"/>
              <a:t>13-14</a:t>
            </a:r>
            <a:endParaRPr lang="en-US" sz="600" i="1" dirty="0" smtClean="0"/>
          </a:p>
          <a:p>
            <a:r>
              <a:rPr lang="en-US" sz="600" dirty="0" smtClean="0"/>
              <a:t>Scully, M. (2009).  Meet the next generation. </a:t>
            </a:r>
            <a:r>
              <a:rPr lang="en-US" sz="600" i="1" dirty="0" smtClean="0"/>
              <a:t>Currents, 35, </a:t>
            </a:r>
            <a:r>
              <a:rPr lang="en-US" sz="600" dirty="0" smtClean="0"/>
              <a:t>16-21</a:t>
            </a:r>
            <a:endParaRPr lang="en-US" sz="600" dirty="0" smtClean="0"/>
          </a:p>
        </p:txBody>
      </p:sp>
      <p:cxnSp>
        <p:nvCxnSpPr>
          <p:cNvPr id="25" name="Straight Connector 24"/>
          <p:cNvCxnSpPr/>
          <p:nvPr/>
        </p:nvCxnSpPr>
        <p:spPr>
          <a:xfrm>
            <a:off x="7010400" y="2514600"/>
            <a:ext cx="175260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cstate="print"/>
          <a:srcRect/>
          <a:stretch>
            <a:fillRect/>
          </a:stretch>
        </p:blipFill>
        <p:spPr bwMode="auto">
          <a:xfrm>
            <a:off x="304800" y="4860031"/>
            <a:ext cx="1600200" cy="1952356"/>
          </a:xfrm>
          <a:prstGeom prst="rect">
            <a:avLst/>
          </a:prstGeom>
          <a:noFill/>
          <a:ln w="9525">
            <a:noFill/>
            <a:miter lim="800000"/>
            <a:headEnd/>
            <a:tailEnd/>
          </a:ln>
          <a:effectLst/>
        </p:spPr>
      </p:pic>
      <p:graphicFrame>
        <p:nvGraphicFramePr>
          <p:cNvPr id="1028" name="Object 4"/>
          <p:cNvGraphicFramePr>
            <a:graphicFrameLocks noChangeAspect="1"/>
          </p:cNvGraphicFramePr>
          <p:nvPr/>
        </p:nvGraphicFramePr>
        <p:xfrm>
          <a:off x="2362200" y="2667000"/>
          <a:ext cx="1828800" cy="1236058"/>
        </p:xfrm>
        <a:graphic>
          <a:graphicData uri="http://schemas.openxmlformats.org/presentationml/2006/ole">
            <p:oleObj spid="_x0000_s1028" name="Acrobat Document" r:id="rId5" imgW="7534014" imgH="5819755" progId="AcroExch.Document.7">
              <p:link updateAutomatic="1"/>
            </p:oleObj>
          </a:graphicData>
        </a:graphic>
      </p:graphicFrame>
      <p:pic>
        <p:nvPicPr>
          <p:cNvPr id="1029" name="Picture 5" descr="\\enrollment-serv\es\home\kellyt\My Documents Local\My Pictures\Duck.jpg"/>
          <p:cNvPicPr>
            <a:picLocks noChangeAspect="1" noChangeArrowheads="1"/>
          </p:cNvPicPr>
          <p:nvPr/>
        </p:nvPicPr>
        <p:blipFill>
          <a:blip r:embed="rId6" cstate="print"/>
          <a:srcRect/>
          <a:stretch>
            <a:fillRect/>
          </a:stretch>
        </p:blipFill>
        <p:spPr bwMode="auto">
          <a:xfrm>
            <a:off x="8077200" y="152400"/>
            <a:ext cx="877750" cy="78263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4827</TotalTime>
  <Words>696</Words>
  <Application>Microsoft Office PowerPoint</Application>
  <PresentationFormat>On-screen Show (4:3)</PresentationFormat>
  <Paragraphs>63</Paragraphs>
  <Slides>1</Slides>
  <Notes>1</Notes>
  <HiddenSlides>0</HiddenSlides>
  <MMClips>0</MMClips>
  <ScaleCrop>false</ScaleCrop>
  <HeadingPairs>
    <vt:vector size="6" baseType="variant">
      <vt:variant>
        <vt:lpstr>Theme</vt:lpstr>
      </vt:variant>
      <vt:variant>
        <vt:i4>1</vt:i4>
      </vt:variant>
      <vt:variant>
        <vt:lpstr>Links</vt:lpstr>
      </vt:variant>
      <vt:variant>
        <vt:i4>1</vt:i4>
      </vt:variant>
      <vt:variant>
        <vt:lpstr>Slide Titles</vt:lpstr>
      </vt:variant>
      <vt:variant>
        <vt:i4>1</vt:i4>
      </vt:variant>
    </vt:vector>
  </HeadingPairs>
  <TitlesOfParts>
    <vt:vector size="3" baseType="lpstr">
      <vt:lpstr>Default Design</vt:lpstr>
      <vt:lpstr>C:\Documents and Settings\kellyt\Desktop\2108_001.pdf</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BEYONG MEAN GIRLS: SYNTHESIZING RESEARCH  ON RELATIONAL AGGRESSION IN CHILDREN Ken Merrell, Rohanna Buchanan &amp; Oanh Tran  University of Oregon</dc:title>
  <dc:creator>Rohanna</dc:creator>
  <cp:lastModifiedBy>Enrollment Services</cp:lastModifiedBy>
  <cp:revision>188</cp:revision>
  <dcterms:created xsi:type="dcterms:W3CDTF">2012-03-10T20:13:39Z</dcterms:created>
  <dcterms:modified xsi:type="dcterms:W3CDTF">2012-03-11T03:21:04Z</dcterms:modified>
</cp:coreProperties>
</file>