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8" r:id="rId6"/>
    <p:sldId id="270" r:id="rId7"/>
    <p:sldId id="271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F9591-E7FF-4AE1-921A-09E429BA6C6B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B547E-D600-48B8-B556-3AEF50F12C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862FC2-7AC6-46B1-8D4F-35FA862AF64C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545217-BC51-45BD-88FF-907AC49E1F7C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924AC5-4BEC-4F0F-88D4-A7DE0F6B50FA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997F2-C871-4CA6-A0BA-E6BE957CC107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96E8B-C96E-4ED9-95A2-467705F1C58E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A6AA14-E98D-4ABF-819F-AA05ACA163DA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9ABA98-9ACC-4DAD-859E-4EE435CEFEA1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15CDA35-DBC1-4D96-A572-956BA1906F41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894A6B-281C-45ED-9B2A-412E1CD23400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93A349-FD64-4C78-AFC2-0BFCC1D20786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27876E-37E9-44EA-9711-3CFC5EA2F81A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205CAE5-38CF-4044-A52D-5FFB6CE5E886}" type="datetime1">
              <a:rPr lang="en-US" smtClean="0"/>
              <a:pPr/>
              <a:t>3/3/2012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8118BA9-C71C-4E56-B335-A4C0219E6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8458200" cy="32004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Segoe Print" pitchFamily="2" charset="0"/>
              </a:rPr>
              <a:t>Improving</a:t>
            </a:r>
            <a:br>
              <a:rPr lang="en-US" sz="6000" dirty="0" smtClean="0">
                <a:latin typeface="Segoe Print" pitchFamily="2" charset="0"/>
              </a:rPr>
            </a:br>
            <a:r>
              <a:rPr lang="en-US" sz="6000" dirty="0" smtClean="0">
                <a:latin typeface="Segoe Print" pitchFamily="2" charset="0"/>
              </a:rPr>
              <a:t>the Safety of </a:t>
            </a:r>
            <a:br>
              <a:rPr lang="en-US" sz="6000" dirty="0" smtClean="0">
                <a:latin typeface="Segoe Print" pitchFamily="2" charset="0"/>
              </a:rPr>
            </a:br>
            <a:r>
              <a:rPr lang="en-US" sz="6000" dirty="0" smtClean="0">
                <a:latin typeface="Segoe Print" pitchFamily="2" charset="0"/>
              </a:rPr>
              <a:t>Student-Athletes</a:t>
            </a:r>
            <a:endParaRPr lang="en-US" sz="6000" dirty="0">
              <a:latin typeface="Segoe Print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5486400"/>
            <a:ext cx="8062912" cy="13716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Segoe Print" pitchFamily="2" charset="0"/>
              </a:rPr>
              <a:t>Cliff </a:t>
            </a:r>
            <a:r>
              <a:rPr lang="en-US" b="1" dirty="0" err="1" smtClean="0">
                <a:solidFill>
                  <a:schemeClr val="bg1"/>
                </a:solidFill>
                <a:latin typeface="Segoe Print" pitchFamily="2" charset="0"/>
              </a:rPr>
              <a:t>Lohrey</a:t>
            </a:r>
            <a:endParaRPr lang="en-US" b="1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Segoe Print" pitchFamily="2" charset="0"/>
              </a:rPr>
              <a:t>March 13, 2012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Segoe Print" pitchFamily="2" charset="0"/>
              </a:rPr>
              <a:t>EDLD 655</a:t>
            </a:r>
            <a:endParaRPr lang="en-US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027" name="Picture 3" descr="C:\Users\HRAnalyst\AppData\Local\Microsoft\Windows\Temporary Internet Files\Content.IE5\3KRBZO1L\MC900332828[1].wmf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7239000" y="3352800"/>
            <a:ext cx="972922" cy="1815084"/>
          </a:xfrm>
          <a:prstGeom prst="rect">
            <a:avLst/>
          </a:prstGeom>
          <a:noFill/>
        </p:spPr>
      </p:pic>
      <p:pic>
        <p:nvPicPr>
          <p:cNvPr id="1028" name="Picture 4" descr="C:\Users\HRAnalyst\AppData\Local\Microsoft\Windows\Temporary Internet Files\Content.IE5\K5JA2H1V\MM900395774[1].gif"/>
          <p:cNvPicPr>
            <a:picLocks noChangeAspect="1" noChangeArrowheads="1" noCrop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762000" y="3352800"/>
            <a:ext cx="1295400" cy="172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440372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FHSAA, Florida High School Athletic Association, is the governing body for participating middle &amp; high schools in Florida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Currently, the only medical clearance required to participate in athletics in Florida is a standard physical evaluation.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effectLst/>
                <a:latin typeface="Segoe Print" pitchFamily="2" charset="0"/>
              </a:rPr>
              <a:t>Present Standards</a:t>
            </a:r>
            <a:endParaRPr lang="en-US" dirty="0">
              <a:effectLst/>
              <a:latin typeface="Segoe Print" pitchFamily="2" charset="0"/>
            </a:endParaRPr>
          </a:p>
        </p:txBody>
      </p:sp>
      <p:pic>
        <p:nvPicPr>
          <p:cNvPr id="2051" name="Picture 3" descr="C:\Users\HRAnalyst\AppData\Local\Microsoft\Windows\Temporary Internet Files\Content.IE5\K5JA2H1V\MP900439409[1]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6096000" y="4648200"/>
            <a:ext cx="2759253" cy="2020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17512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Mandatory electrocardiogram test, known as an EKG, in addition to the standard physical evaluation for participation in athletics.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An electrocardiogram test is a specific heart-related test that can detect potential abnormalities or defects that may result in sudden death.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Segoe Print" pitchFamily="2" charset="0"/>
              </a:rPr>
              <a:t>Policy Implementation Goal</a:t>
            </a:r>
            <a:endParaRPr lang="en-US" dirty="0">
              <a:latin typeface="Segoe Print" pitchFamily="2" charset="0"/>
            </a:endParaRPr>
          </a:p>
        </p:txBody>
      </p:sp>
      <p:pic>
        <p:nvPicPr>
          <p:cNvPr id="3075" name="Picture 3" descr="C:\Users\HRAnalyst\AppData\Local\Microsoft\Windows\Temporary Internet Files\Content.IE5\3KRBZO1L\MC900366618[1].wmf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7010400" y="5055718"/>
            <a:ext cx="1736446" cy="18022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86800" cy="4556125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50 -100 sudden deaths among athletes in middle, high school &amp; college per year. </a:t>
            </a:r>
            <a:r>
              <a:rPr lang="en-US" sz="1200" dirty="0" smtClean="0"/>
              <a:t>*(Dr. Marlon Rosenbaum, associate clinical professor of medicine and pediatrics at Columbia University College of Physicians &amp; Surgeons)</a:t>
            </a:r>
          </a:p>
          <a:p>
            <a:pPr>
              <a:buFont typeface="Wingdings" pitchFamily="2" charset="2"/>
              <a:buChar char="q"/>
            </a:pPr>
            <a:endParaRPr lang="en-US" sz="1600" dirty="0" smtClean="0"/>
          </a:p>
          <a:p>
            <a:pPr>
              <a:buFont typeface="Wingdings" pitchFamily="2" charset="2"/>
              <a:buChar char="q"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pPr>
              <a:buFont typeface="Wingdings" pitchFamily="2" charset="2"/>
              <a:buChar char="q"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Medical evidence shows 40% of all deaths in young student athletes due to heart related conditions can be prevented with the identification of the causing defect or abnormality through an EKG test.   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Segoe Print" pitchFamily="2" charset="0"/>
              </a:rPr>
              <a:t>Critical Need Evidence</a:t>
            </a:r>
            <a:endParaRPr lang="en-US" dirty="0">
              <a:latin typeface="Segoe Print" pitchFamily="2" charset="0"/>
            </a:endParaRPr>
          </a:p>
        </p:txBody>
      </p:sp>
      <p:pic>
        <p:nvPicPr>
          <p:cNvPr id="4102" name="Picture 6" descr="C:\Users\HRAnalyst\AppData\Local\Microsoft\Windows\Temporary Internet Files\Content.IE5\3KRBZO1L\MC900438743[1]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657600" y="2667000"/>
            <a:ext cx="1600200" cy="1200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070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Initial Implementation Phase</a:t>
            </a:r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Increase awareness in FL</a:t>
            </a:r>
          </a:p>
          <a:p>
            <a:pPr lvl="1"/>
            <a:r>
              <a:rPr lang="en-US" dirty="0" smtClean="0"/>
              <a:t>Athletic Directors build relationships with medical community for staff volunteers &amp; facility usage </a:t>
            </a:r>
          </a:p>
          <a:p>
            <a:pPr>
              <a:buNone/>
            </a:pPr>
            <a:r>
              <a:rPr lang="en-US" b="1" u="sng" dirty="0" smtClean="0"/>
              <a:t>Intermediate Implementation Phase</a:t>
            </a:r>
            <a:endParaRPr lang="en-US" dirty="0" smtClean="0"/>
          </a:p>
          <a:p>
            <a:pPr lvl="1"/>
            <a:r>
              <a:rPr lang="en-US" dirty="0" smtClean="0"/>
              <a:t>FHSAA selects an EKG safety committee &amp; promotes program</a:t>
            </a:r>
          </a:p>
          <a:p>
            <a:pPr lvl="1"/>
            <a:r>
              <a:rPr lang="en-US" dirty="0" smtClean="0"/>
              <a:t>EKG formal fundraising campaign initiated (financially disadvantaged schools)</a:t>
            </a:r>
          </a:p>
          <a:p>
            <a:pPr>
              <a:buNone/>
            </a:pPr>
            <a:r>
              <a:rPr lang="en-US" b="1" u="sng" dirty="0" smtClean="0"/>
              <a:t>Final Implementation Phase</a:t>
            </a:r>
            <a:endParaRPr lang="en-US" dirty="0" smtClean="0"/>
          </a:p>
          <a:p>
            <a:pPr lvl="1"/>
            <a:r>
              <a:rPr lang="en-US" dirty="0" smtClean="0"/>
              <a:t>100% of schools/student athletes in compliance of mandatory EKG policy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Segoe Print" pitchFamily="2" charset="0"/>
              </a:rPr>
              <a:t>Policy Impacts</a:t>
            </a:r>
            <a:endParaRPr lang="en-US" dirty="0">
              <a:latin typeface="Segoe Print" pitchFamily="2" charset="0"/>
            </a:endParaRPr>
          </a:p>
        </p:txBody>
      </p:sp>
      <p:pic>
        <p:nvPicPr>
          <p:cNvPr id="1026" name="Picture 2" descr="C:\Users\HRAnalyst\AppData\Local\Microsoft\Windows\Temporary Internet Files\Content.IE5\3KRBZO1L\MC900024287[1].wmf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6934200" y="228600"/>
            <a:ext cx="1967789" cy="1389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274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Newly Created Positions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Annual Cost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Head Doctor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$12,000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Regional Doctors (4 to</a:t>
                      </a:r>
                      <a:r>
                        <a:rPr lang="en-US" baseline="0" dirty="0" smtClean="0"/>
                        <a:t> 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$36,000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Educational Materials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$4,000  (first year</a:t>
                      </a:r>
                      <a:r>
                        <a:rPr lang="en-US" baseline="0" dirty="0" smtClean="0"/>
                        <a:t> only)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$1,500</a:t>
                      </a:r>
                      <a:r>
                        <a:rPr lang="en-US" baseline="0" dirty="0" smtClean="0"/>
                        <a:t>  (succeeding years)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Existing Positions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878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sz="1800" kern="1200" dirty="0" smtClean="0"/>
                        <a:t>FHSAA Media Relations Depart.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Increased Responsibilities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sz="1800" kern="1200" dirty="0" smtClean="0"/>
                        <a:t>FHSAA Compliance Director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Increased Responsibilities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sz="1800" kern="1200" dirty="0" smtClean="0"/>
                        <a:t>County Athletic Directors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Increased Responsibilities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sz="1800" kern="1200" dirty="0" smtClean="0"/>
                        <a:t>School Athletic Directors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Increased Responsibilities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u="sng" dirty="0" smtClean="0">
                          <a:solidFill>
                            <a:schemeClr val="bg1"/>
                          </a:solidFill>
                        </a:rPr>
                        <a:t>Total Costs</a:t>
                      </a:r>
                      <a:endParaRPr lang="en-US" sz="2800" b="1" u="sn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u="sng" dirty="0" smtClean="0">
                          <a:solidFill>
                            <a:schemeClr val="bg1"/>
                          </a:solidFill>
                        </a:rPr>
                        <a:t>$52,000</a:t>
                      </a:r>
                      <a:endParaRPr lang="en-US" sz="2800" b="1" u="sn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Segoe Print" pitchFamily="2" charset="0"/>
              </a:rPr>
              <a:t>Budget &amp; Staffing</a:t>
            </a:r>
            <a:endParaRPr lang="en-US" dirty="0">
              <a:latin typeface="Segoe Print" pitchFamily="2" charset="0"/>
            </a:endParaRPr>
          </a:p>
        </p:txBody>
      </p:sp>
      <p:pic>
        <p:nvPicPr>
          <p:cNvPr id="5122" name="Picture 2" descr="C:\Users\HRAnalyst\AppData\Local\Microsoft\Windows\Temporary Internet Files\Content.IE5\3KRBZO1L\MM90004108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8200" y="152400"/>
            <a:ext cx="361950" cy="717550"/>
          </a:xfrm>
          <a:prstGeom prst="rect">
            <a:avLst/>
          </a:prstGeom>
          <a:noFill/>
        </p:spPr>
      </p:pic>
      <p:pic>
        <p:nvPicPr>
          <p:cNvPr id="6" name="Picture 2" descr="C:\Users\HRAnalyst\AppData\Local\Microsoft\Windows\Temporary Internet Files\Content.IE5\3KRBZO1L\MM90004108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361950" cy="71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u="sng" dirty="0" smtClean="0">
                <a:latin typeface="Segoe Print" pitchFamily="2" charset="0"/>
              </a:rPr>
              <a:t>Concerns: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EKG is financially unrealistic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Decrease in participation will occur</a:t>
            </a:r>
          </a:p>
          <a:p>
            <a:endParaRPr lang="en-US" b="1" u="sng" dirty="0" smtClean="0"/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endParaRPr lang="en-US" b="1" u="sng" dirty="0" smtClean="0"/>
          </a:p>
          <a:p>
            <a:r>
              <a:rPr lang="en-US" b="1" u="sng" dirty="0" smtClean="0">
                <a:latin typeface="Segoe Print" pitchFamily="2" charset="0"/>
              </a:rPr>
              <a:t>Alternative Options: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Individual counties, though not required by FHSAA , arrange voluntary EKG tests for student athletes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Parents pay out of pocket for an EKG test as a result of educational awareness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Segoe Print" pitchFamily="2" charset="0"/>
              </a:rPr>
              <a:t>Concerns &amp; Alternative Options</a:t>
            </a:r>
            <a:endParaRPr lang="en-US" dirty="0">
              <a:latin typeface="Segoe Print" pitchFamily="2" charset="0"/>
            </a:endParaRPr>
          </a:p>
        </p:txBody>
      </p:sp>
      <p:pic>
        <p:nvPicPr>
          <p:cNvPr id="6146" name="Picture 2" descr="C:\Users\HRAnalyst\AppData\Local\Microsoft\Windows\Temporary Internet Files\Content.IE5\3KRBZO1L\MC900433218[1]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295400" y="2819400"/>
            <a:ext cx="685800" cy="685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2" descr="C:\Users\HRAnalyst\AppData\Local\Microsoft\Windows\Temporary Internet Files\Content.IE5\3KRBZO1L\MC900433218[1]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4038600" y="2819400"/>
            <a:ext cx="685800" cy="685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2" descr="C:\Users\HRAnalyst\AppData\Local\Microsoft\Windows\Temporary Internet Files\Content.IE5\3KRBZO1L\MC900433218[1]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6858000" y="2819400"/>
            <a:ext cx="685800" cy="685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54691"/>
          </a:xfrm>
        </p:spPr>
        <p:txBody>
          <a:bodyPr/>
          <a:lstStyle/>
          <a:p>
            <a:r>
              <a:rPr lang="en-US" dirty="0" smtClean="0"/>
              <a:t>Zero preventable deaths will occur in student athletes in Florida.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Florida High School Athletic Association will become the model for other state athletic associations to implement mandatory EKG test.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Segoe Print" pitchFamily="2" charset="0"/>
              </a:rPr>
              <a:t>Conclusion</a:t>
            </a:r>
            <a:endParaRPr lang="en-US" dirty="0">
              <a:latin typeface="Segoe Print" pitchFamily="2" charset="0"/>
            </a:endParaRPr>
          </a:p>
        </p:txBody>
      </p:sp>
      <p:pic>
        <p:nvPicPr>
          <p:cNvPr id="7170" name="Picture 2" descr="C:\Program Files\Microsoft Office\MEDIA\CAGCAT10\j0199036.wmf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886200" y="2667000"/>
            <a:ext cx="1062020" cy="1170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1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464646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</TotalTime>
  <Words>322</Words>
  <Application>Microsoft Office PowerPoint</Application>
  <PresentationFormat>On-screen Show (4:3)</PresentationFormat>
  <Paragraphs>67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Improving the Safety of  Student-Athletes</vt:lpstr>
      <vt:lpstr>Present Standards</vt:lpstr>
      <vt:lpstr>Policy Implementation Goal</vt:lpstr>
      <vt:lpstr>Critical Need Evidence</vt:lpstr>
      <vt:lpstr>Policy Impacts</vt:lpstr>
      <vt:lpstr>Budget &amp; Staffing</vt:lpstr>
      <vt:lpstr>Concerns &amp; Alternative Options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Heather Lohrey</dc:creator>
  <cp:lastModifiedBy>Heather</cp:lastModifiedBy>
  <cp:revision>37</cp:revision>
  <dcterms:created xsi:type="dcterms:W3CDTF">2011-11-18T20:35:40Z</dcterms:created>
  <dcterms:modified xsi:type="dcterms:W3CDTF">2012-03-03T22:55:00Z</dcterms:modified>
</cp:coreProperties>
</file>