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35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9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5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3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4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9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0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2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2AF11-7080-4B2B-B96F-5213ABA6648C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AC64A-FA69-449A-AA2D-65ED414C1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6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 Cosmology for </a:t>
            </a:r>
            <a:br>
              <a:rPr lang="en-US" dirty="0" smtClean="0"/>
            </a:br>
            <a:r>
              <a:rPr lang="en-US" dirty="0" smtClean="0"/>
              <a:t>Information Literacy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by</a:t>
            </a:r>
          </a:p>
          <a:p>
            <a:r>
              <a:rPr lang="en-US" smtClean="0"/>
              <a:t>John Russell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3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rhizome?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</a:t>
            </a:r>
            <a:r>
              <a:rPr lang="en-US" dirty="0" err="1" smtClean="0"/>
              <a:t>Deleuze</a:t>
            </a:r>
            <a:r>
              <a:rPr lang="en-US" dirty="0" smtClean="0"/>
              <a:t> &amp; </a:t>
            </a:r>
            <a:r>
              <a:rPr lang="en-US" dirty="0" err="1" smtClean="0"/>
              <a:t>Guattari</a:t>
            </a:r>
            <a:r>
              <a:rPr lang="en-US" dirty="0" smtClean="0"/>
              <a:t>, </a:t>
            </a:r>
            <a:r>
              <a:rPr lang="en-US" i="1" dirty="0" smtClean="0"/>
              <a:t>A Thousand Plateaus [Mille </a:t>
            </a:r>
            <a:r>
              <a:rPr lang="en-US" i="1" dirty="0" err="1" smtClean="0"/>
              <a:t>plateaux</a:t>
            </a:r>
            <a:r>
              <a:rPr lang="en-US" i="1" dirty="0" smtClean="0"/>
              <a:t>]</a:t>
            </a:r>
            <a:endParaRPr lang="en-US" dirty="0" smtClean="0"/>
          </a:p>
          <a:p>
            <a:r>
              <a:rPr lang="en-US" dirty="0" smtClean="0"/>
              <a:t>Based on principles of CONNECTION, HETEROGENEITY, and MULTIPLICITY</a:t>
            </a:r>
          </a:p>
          <a:p>
            <a:r>
              <a:rPr lang="en-US" dirty="0" smtClean="0"/>
              <a:t>Using these principles, we can create a system that values the multiplication of connections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4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rhizomatic</a:t>
            </a:r>
            <a:r>
              <a:rPr lang="en-US" dirty="0" smtClean="0"/>
              <a:t> resource?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Anything that creates connections to other resources</a:t>
            </a:r>
          </a:p>
          <a:p>
            <a:r>
              <a:rPr lang="en-US" dirty="0" smtClean="0"/>
              <a:t>Resources can be more or less </a:t>
            </a:r>
            <a:r>
              <a:rPr lang="en-US" dirty="0" err="1" smtClean="0"/>
              <a:t>rhizomatic</a:t>
            </a:r>
            <a:endParaRPr lang="en-US" dirty="0" smtClean="0"/>
          </a:p>
          <a:p>
            <a:r>
              <a:rPr lang="en-US" dirty="0" smtClean="0"/>
              <a:t>Just because something is less </a:t>
            </a:r>
            <a:r>
              <a:rPr lang="en-US" dirty="0" err="1" smtClean="0"/>
              <a:t>rhizomatic</a:t>
            </a:r>
            <a:r>
              <a:rPr lang="en-US" dirty="0" smtClean="0"/>
              <a:t> does not mean that it is useless</a:t>
            </a:r>
          </a:p>
        </p:txBody>
      </p:sp>
    </p:spTree>
    <p:extLst>
      <p:ext uri="{BB962C8B-B14F-4D97-AF65-F5344CB8AC3E}">
        <p14:creationId xmlns:p14="http://schemas.microsoft.com/office/powerpoint/2010/main" val="10832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810" y="1600200"/>
            <a:ext cx="6540379" cy="4525963"/>
          </a:xfrm>
        </p:spPr>
      </p:pic>
    </p:spTree>
    <p:extLst>
      <p:ext uri="{BB962C8B-B14F-4D97-AF65-F5344CB8AC3E}">
        <p14:creationId xmlns:p14="http://schemas.microsoft.com/office/powerpoint/2010/main" val="30133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810" y="1600200"/>
            <a:ext cx="6540379" cy="4525963"/>
          </a:xfrm>
        </p:spPr>
      </p:pic>
    </p:spTree>
    <p:extLst>
      <p:ext uri="{BB962C8B-B14F-4D97-AF65-F5344CB8AC3E}">
        <p14:creationId xmlns:p14="http://schemas.microsoft.com/office/powerpoint/2010/main" val="4743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in the </a:t>
            </a:r>
            <a:r>
              <a:rPr lang="en-US" dirty="0" err="1" smtClean="0"/>
              <a:t>Rhizomatic</a:t>
            </a:r>
            <a:r>
              <a:rPr lang="en-US" dirty="0" smtClean="0"/>
              <a:t> Universe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we research, we can engage in a few different movements to locate bibliographic objects:</a:t>
            </a:r>
          </a:p>
          <a:p>
            <a:pPr lvl="1"/>
            <a:r>
              <a:rPr lang="en-US" dirty="0" smtClean="0"/>
              <a:t>Peripatetic: horizontal movement from resource to resource (searching in an encyclopedia, then in the library catalog, then in a database, etc.) to collect articles/books</a:t>
            </a:r>
          </a:p>
        </p:txBody>
      </p:sp>
    </p:spTree>
    <p:extLst>
      <p:ext uri="{BB962C8B-B14F-4D97-AF65-F5344CB8AC3E}">
        <p14:creationId xmlns:p14="http://schemas.microsoft.com/office/powerpoint/2010/main" val="388123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Rhizomatic</a:t>
            </a:r>
            <a:r>
              <a:rPr lang="en-US" dirty="0" smtClean="0"/>
              <a:t> Universe,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Chthonic: vertical, “downward” movement within a specific article (mining footnotes, endnotes, a bibliography) to identify articles/books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Hieratic: vertical, “upward” movement from a specific article to the sacred sphere of being cited by other books/articles (citation indexes, “Cited by” function in Google Scholar)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8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Rhizomatic</a:t>
            </a:r>
            <a:r>
              <a:rPr lang="en-US" dirty="0" smtClean="0"/>
              <a:t> Apocalypse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Every cosmology needs an apocalyptic element. For the </a:t>
            </a:r>
            <a:r>
              <a:rPr lang="en-US" dirty="0" err="1" smtClean="0"/>
              <a:t>rhizomatic</a:t>
            </a:r>
            <a:r>
              <a:rPr lang="en-US" dirty="0" smtClean="0"/>
              <a:t> universe, this element is the PUNCTUM. 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punctum</a:t>
            </a:r>
            <a:r>
              <a:rPr lang="en-US" dirty="0" smtClean="0"/>
              <a:t> is a point from which little or no movement is possible, a bibliographic object that lacks capacity for multiplying connections.</a:t>
            </a:r>
          </a:p>
        </p:txBody>
      </p:sp>
    </p:spTree>
    <p:extLst>
      <p:ext uri="{BB962C8B-B14F-4D97-AF65-F5344CB8AC3E}">
        <p14:creationId xmlns:p14="http://schemas.microsoft.com/office/powerpoint/2010/main" val="413284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Rhizomatic</a:t>
            </a:r>
            <a:r>
              <a:rPr lang="en-US" dirty="0" smtClean="0"/>
              <a:t> Apocalypse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err="1" smtClean="0"/>
              <a:t>punctum</a:t>
            </a:r>
            <a:r>
              <a:rPr lang="en-US" dirty="0" smtClean="0"/>
              <a:t> can exist objectively or subjectively, though an objectively existing, absolute </a:t>
            </a:r>
            <a:r>
              <a:rPr lang="en-US" dirty="0" err="1" smtClean="0"/>
              <a:t>punctum</a:t>
            </a:r>
            <a:r>
              <a:rPr lang="en-US" dirty="0" smtClean="0"/>
              <a:t> is unknown in nature. </a:t>
            </a:r>
          </a:p>
          <a:p>
            <a:pPr marL="0" indent="0">
              <a:buNone/>
            </a:pPr>
            <a:r>
              <a:rPr lang="en-US" dirty="0" smtClean="0"/>
              <a:t>Think of the </a:t>
            </a:r>
            <a:r>
              <a:rPr lang="en-US" dirty="0" err="1" smtClean="0"/>
              <a:t>punctum</a:t>
            </a:r>
            <a:r>
              <a:rPr lang="en-US" dirty="0" smtClean="0"/>
              <a:t> as an asymptotic concept.</a:t>
            </a:r>
          </a:p>
        </p:txBody>
      </p:sp>
    </p:spTree>
    <p:extLst>
      <p:ext uri="{BB962C8B-B14F-4D97-AF65-F5344CB8AC3E}">
        <p14:creationId xmlns:p14="http://schemas.microsoft.com/office/powerpoint/2010/main" val="27121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Cosmology Mapped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36188" y="1981200"/>
            <a:ext cx="4645611" cy="3733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600200" y="3810000"/>
            <a:ext cx="285879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458993" y="1752600"/>
            <a:ext cx="0" cy="41910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458993" y="3810000"/>
            <a:ext cx="285620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276600" y="3048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1676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Hieratic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315200" y="3352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Peripatetic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904634" y="5715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Chthonic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336307" y="288524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Punctum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284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Creating a Cosmology for  Information Literacy</vt:lpstr>
      <vt:lpstr>What is a rhizome?</vt:lpstr>
      <vt:lpstr>What is a rhizomatic resource?</vt:lpstr>
      <vt:lpstr>Example</vt:lpstr>
      <vt:lpstr>Example 2</vt:lpstr>
      <vt:lpstr>Moving in the Rhizomatic Universe</vt:lpstr>
      <vt:lpstr>Rhizomatic Universe, cont.</vt:lpstr>
      <vt:lpstr>Rhizomatic Apocalypse</vt:lpstr>
      <vt:lpstr>Rhizomatic Apocalypse</vt:lpstr>
      <vt:lpstr>Our Cosmology Mapped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Cosmology for  Information Literacy</dc:title>
  <dc:creator>Reviewer</dc:creator>
  <cp:lastModifiedBy>Knight Library</cp:lastModifiedBy>
  <cp:revision>9</cp:revision>
  <dcterms:created xsi:type="dcterms:W3CDTF">2011-11-10T00:43:24Z</dcterms:created>
  <dcterms:modified xsi:type="dcterms:W3CDTF">2013-02-05T23:17:47Z</dcterms:modified>
</cp:coreProperties>
</file>