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7" r:id="rId3"/>
    <p:sldId id="258" r:id="rId4"/>
    <p:sldId id="259" r:id="rId5"/>
    <p:sldId id="288" r:id="rId6"/>
    <p:sldId id="260" r:id="rId7"/>
    <p:sldId id="261" r:id="rId8"/>
    <p:sldId id="262" r:id="rId9"/>
    <p:sldId id="263" r:id="rId10"/>
    <p:sldId id="264" r:id="rId11"/>
    <p:sldId id="266" r:id="rId12"/>
    <p:sldId id="267" r:id="rId13"/>
    <p:sldId id="268" r:id="rId14"/>
    <p:sldId id="289" r:id="rId15"/>
    <p:sldId id="290" r:id="rId16"/>
    <p:sldId id="296" r:id="rId17"/>
    <p:sldId id="297" r:id="rId18"/>
    <p:sldId id="291" r:id="rId19"/>
    <p:sldId id="292" r:id="rId20"/>
    <p:sldId id="293" r:id="rId21"/>
    <p:sldId id="294" r:id="rId22"/>
    <p:sldId id="295" r:id="rId23"/>
    <p:sldId id="300" r:id="rId24"/>
    <p:sldId id="276" r:id="rId25"/>
    <p:sldId id="277" r:id="rId26"/>
    <p:sldId id="282" r:id="rId27"/>
    <p:sldId id="280" r:id="rId28"/>
    <p:sldId id="281" r:id="rId29"/>
    <p:sldId id="287" r:id="rId30"/>
    <p:sldId id="298" r:id="rId31"/>
    <p:sldId id="299" r:id="rId32"/>
    <p:sldId id="273" r:id="rId33"/>
    <p:sldId id="274" r:id="rId34"/>
    <p:sldId id="27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071" autoAdjust="0"/>
    <p:restoredTop sz="77273" autoAdjust="0"/>
  </p:normalViewPr>
  <p:slideViewPr>
    <p:cSldViewPr>
      <p:cViewPr varScale="1">
        <p:scale>
          <a:sx n="115" d="100"/>
          <a:sy n="115" d="100"/>
        </p:scale>
        <p:origin x="-4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600">
                <a:latin typeface="Melior" pitchFamily="2" charset="0"/>
              </a:rPr>
              <a:t>Library Collections Budget and Expenditures</a:t>
            </a:r>
          </a:p>
        </c:rich>
      </c:tx>
      <c:layout/>
      <c:overlay val="0"/>
    </c:title>
    <c:autoTitleDeleted val="0"/>
    <c:plotArea>
      <c:layout>
        <c:manualLayout>
          <c:layoutTarget val="inner"/>
          <c:xMode val="edge"/>
          <c:yMode val="edge"/>
          <c:x val="9.1609978568806399E-2"/>
          <c:y val="7.1033554002801369E-2"/>
          <c:w val="0.87298414260717516"/>
          <c:h val="0.65853166369060245"/>
        </c:manualLayout>
      </c:layout>
      <c:lineChart>
        <c:grouping val="standard"/>
        <c:varyColors val="0"/>
        <c:ser>
          <c:idx val="5"/>
          <c:order val="0"/>
          <c:tx>
            <c:strRef>
              <c:f>'16 year data'!$B$1</c:f>
              <c:strCache>
                <c:ptCount val="1"/>
                <c:pt idx="0">
                  <c:v>HEPI (Higher Education Price Index)</c:v>
                </c:pt>
              </c:strCache>
            </c:strRef>
          </c:tx>
          <c:spPr>
            <a:ln>
              <a:solidFill>
                <a:schemeClr val="accent6">
                  <a:lumMod val="75000"/>
                </a:schemeClr>
              </a:solidFill>
            </a:ln>
          </c:spPr>
          <c:marker>
            <c:symbol val="triangle"/>
            <c:size val="8"/>
            <c:spPr>
              <a:gradFill>
                <a:gsLst>
                  <a:gs pos="0">
                    <a:srgbClr val="FF0000"/>
                  </a:gs>
                  <a:gs pos="13000">
                    <a:srgbClr val="FFA800"/>
                  </a:gs>
                  <a:gs pos="28000">
                    <a:srgbClr val="825600"/>
                  </a:gs>
                  <a:gs pos="42999">
                    <a:srgbClr val="FFA800"/>
                  </a:gs>
                  <a:gs pos="58000">
                    <a:srgbClr val="825600"/>
                  </a:gs>
                  <a:gs pos="72000">
                    <a:srgbClr val="FFA800"/>
                  </a:gs>
                  <a:gs pos="87000">
                    <a:srgbClr val="825600"/>
                  </a:gs>
                  <a:gs pos="100000">
                    <a:srgbClr val="FFA800"/>
                  </a:gs>
                </a:gsLst>
                <a:lin ang="5400000" scaled="0"/>
              </a:gradFill>
            </c:spPr>
          </c:marker>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data'!$B$2:$B$18</c:f>
              <c:numCache>
                <c:formatCode>"$"#,##0_);\("$"#,##0\)</c:formatCode>
                <c:ptCount val="17"/>
                <c:pt idx="0">
                  <c:v>3688500</c:v>
                </c:pt>
                <c:pt idx="1">
                  <c:v>3795466.4999999977</c:v>
                </c:pt>
                <c:pt idx="2">
                  <c:v>3924512.3609999977</c:v>
                </c:pt>
                <c:pt idx="3">
                  <c:v>4038323.2194689987</c:v>
                </c:pt>
                <c:pt idx="4">
                  <c:v>4155434.5928335981</c:v>
                </c:pt>
                <c:pt idx="5">
                  <c:v>4284253.0652114367</c:v>
                </c:pt>
                <c:pt idx="6">
                  <c:v>4434201.9224938424</c:v>
                </c:pt>
                <c:pt idx="7">
                  <c:v>4540622.7686336935</c:v>
                </c:pt>
                <c:pt idx="8">
                  <c:v>4726788.3021476725</c:v>
                </c:pt>
                <c:pt idx="9">
                  <c:v>4958400.92895291</c:v>
                </c:pt>
                <c:pt idx="10">
                  <c:v>5161695.3670399785</c:v>
                </c:pt>
                <c:pt idx="11">
                  <c:v>5311384.5326841371</c:v>
                </c:pt>
                <c:pt idx="12">
                  <c:v>5561019.6057202909</c:v>
                </c:pt>
                <c:pt idx="13">
                  <c:v>5761216.3115262194</c:v>
                </c:pt>
                <c:pt idx="14">
                  <c:v>6049277.1271025278</c:v>
                </c:pt>
                <c:pt idx="15">
                  <c:v>6254952.5494240206</c:v>
                </c:pt>
                <c:pt idx="16">
                  <c:v>6480130.8412032835</c:v>
                </c:pt>
              </c:numCache>
            </c:numRef>
          </c:val>
          <c:smooth val="0"/>
        </c:ser>
        <c:ser>
          <c:idx val="1"/>
          <c:order val="1"/>
          <c:tx>
            <c:strRef>
              <c:f>'16 year data'!$E$1</c:f>
              <c:strCache>
                <c:ptCount val="1"/>
                <c:pt idx="0">
                  <c:v>Serials expenditures</c:v>
                </c:pt>
              </c:strCache>
            </c:strRef>
          </c:tx>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data'!$E$2:$E$18</c:f>
              <c:numCache>
                <c:formatCode>"$"#,##0</c:formatCode>
                <c:ptCount val="17"/>
                <c:pt idx="0">
                  <c:v>2246155</c:v>
                </c:pt>
                <c:pt idx="1">
                  <c:v>2185000</c:v>
                </c:pt>
                <c:pt idx="2" formatCode="&quot;$&quot;#,##0_);\(&quot;$&quot;#,##0\)">
                  <c:v>2271735</c:v>
                </c:pt>
                <c:pt idx="3" formatCode="&quot;$&quot;#,##0_);\(&quot;$&quot;#,##0\)">
                  <c:v>2529216</c:v>
                </c:pt>
                <c:pt idx="4" formatCode="&quot;$&quot;#,##0_);\(&quot;$&quot;#,##0\)">
                  <c:v>2438688</c:v>
                </c:pt>
                <c:pt idx="5" formatCode="&quot;$&quot;#,##0_);\(&quot;$&quot;#,##0\)">
                  <c:v>2658748</c:v>
                </c:pt>
                <c:pt idx="6" formatCode="&quot;$&quot;#,##0_);\(&quot;$&quot;#,##0\)">
                  <c:v>3007566</c:v>
                </c:pt>
                <c:pt idx="7" formatCode="&quot;$&quot;#,##0_);\(&quot;$&quot;#,##0\)">
                  <c:v>3147650</c:v>
                </c:pt>
                <c:pt idx="8" formatCode="&quot;$&quot;#,##0_);\(&quot;$&quot;#,##0\)">
                  <c:v>3119791</c:v>
                </c:pt>
                <c:pt idx="9" formatCode="&quot;$&quot;#,##0_);\(&quot;$&quot;#,##0\)">
                  <c:v>3283194</c:v>
                </c:pt>
                <c:pt idx="10" formatCode="&quot;$&quot;#,##0_);\(&quot;$&quot;#,##0\)">
                  <c:v>3459060</c:v>
                </c:pt>
                <c:pt idx="11" formatCode="&quot;$&quot;#,##0_);\(&quot;$&quot;#,##0\)">
                  <c:v>3586699</c:v>
                </c:pt>
                <c:pt idx="12" formatCode="&quot;$&quot;#,##0_);\(&quot;$&quot;#,##0\)">
                  <c:v>3282974</c:v>
                </c:pt>
                <c:pt idx="13" formatCode="&quot;$&quot;#,##0_);\(&quot;$&quot;#,##0\)">
                  <c:v>3353606</c:v>
                </c:pt>
                <c:pt idx="14" formatCode="&quot;$&quot;#,##0_);\(&quot;$&quot;#,##0\)">
                  <c:v>3786850</c:v>
                </c:pt>
                <c:pt idx="15" formatCode="&quot;$&quot;#,##0_);\(&quot;$&quot;#,##0\)">
                  <c:v>4081043</c:v>
                </c:pt>
                <c:pt idx="16" formatCode="&quot;$&quot;#,##0_);\(&quot;$&quot;#,##0\)">
                  <c:v>4245244</c:v>
                </c:pt>
              </c:numCache>
            </c:numRef>
          </c:val>
          <c:smooth val="0"/>
        </c:ser>
        <c:ser>
          <c:idx val="4"/>
          <c:order val="2"/>
          <c:tx>
            <c:strRef>
              <c:f>'16 year data'!$C$1</c:f>
              <c:strCache>
                <c:ptCount val="1"/>
                <c:pt idx="0">
                  <c:v>Portland CPI (Consumer Price Index)</c:v>
                </c:pt>
              </c:strCache>
            </c:strRef>
          </c:tx>
          <c:spPr>
            <a:ln>
              <a:solidFill>
                <a:sysClr val="windowText" lastClr="000000">
                  <a:lumMod val="65000"/>
                  <a:lumOff val="35000"/>
                </a:sysClr>
              </a:solidFill>
            </a:ln>
          </c:spPr>
          <c:marker>
            <c:symbol val="circle"/>
            <c:size val="7"/>
            <c:sp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c:spPr>
          </c:marker>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data'!$C$2:$C$18</c:f>
              <c:numCache>
                <c:formatCode>"$"#,##0_);\("$"#,##0\)</c:formatCode>
                <c:ptCount val="17"/>
                <c:pt idx="0">
                  <c:v>3688500</c:v>
                </c:pt>
                <c:pt idx="1">
                  <c:v>3782946</c:v>
                </c:pt>
                <c:pt idx="2">
                  <c:v>3890155</c:v>
                </c:pt>
                <c:pt idx="3">
                  <c:v>4005022</c:v>
                </c:pt>
                <c:pt idx="4">
                  <c:v>4096915</c:v>
                </c:pt>
                <c:pt idx="5">
                  <c:v>4160730</c:v>
                </c:pt>
                <c:pt idx="6">
                  <c:v>4252624</c:v>
                </c:pt>
                <c:pt idx="7">
                  <c:v>4395569</c:v>
                </c:pt>
                <c:pt idx="8">
                  <c:v>4520646</c:v>
                </c:pt>
                <c:pt idx="9">
                  <c:v>4592119</c:v>
                </c:pt>
                <c:pt idx="10">
                  <c:v>4696775</c:v>
                </c:pt>
                <c:pt idx="11">
                  <c:v>4821852</c:v>
                </c:pt>
                <c:pt idx="12">
                  <c:v>4985218</c:v>
                </c:pt>
                <c:pt idx="13">
                  <c:v>5146032</c:v>
                </c:pt>
                <c:pt idx="14">
                  <c:v>5292602</c:v>
                </c:pt>
                <c:pt idx="15">
                  <c:v>5495814</c:v>
                </c:pt>
                <c:pt idx="16">
                  <c:v>5591990.7450000001</c:v>
                </c:pt>
              </c:numCache>
            </c:numRef>
          </c:val>
          <c:smooth val="0"/>
        </c:ser>
        <c:ser>
          <c:idx val="2"/>
          <c:order val="3"/>
          <c:tx>
            <c:strRef>
              <c:f>'16 year data'!$F$1</c:f>
              <c:strCache>
                <c:ptCount val="1"/>
                <c:pt idx="0">
                  <c:v>Monograph expenditures</c:v>
                </c:pt>
              </c:strCache>
            </c:strRef>
          </c:tx>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data'!$F$2:$F$18</c:f>
              <c:numCache>
                <c:formatCode>"$"#,##0</c:formatCode>
                <c:ptCount val="17"/>
                <c:pt idx="0">
                  <c:v>886579</c:v>
                </c:pt>
                <c:pt idx="1">
                  <c:v>994767</c:v>
                </c:pt>
                <c:pt idx="2" formatCode="&quot;$&quot;#,##0_);\(&quot;$&quot;#,##0\)">
                  <c:v>1083322</c:v>
                </c:pt>
                <c:pt idx="3" formatCode="&quot;$&quot;#,##0_);\(&quot;$&quot;#,##0\)">
                  <c:v>952494</c:v>
                </c:pt>
                <c:pt idx="4" formatCode="&quot;$&quot;#,##0_);\(&quot;$&quot;#,##0\)">
                  <c:v>1055981</c:v>
                </c:pt>
                <c:pt idx="5" formatCode="&quot;$&quot;#,##0_);\(&quot;$&quot;#,##0\)">
                  <c:v>977601</c:v>
                </c:pt>
                <c:pt idx="6" formatCode="&quot;$&quot;#,##0_);\(&quot;$&quot;#,##0\)">
                  <c:v>1020601</c:v>
                </c:pt>
                <c:pt idx="7" formatCode="&quot;$&quot;#,##0_);\(&quot;$&quot;#,##0\)">
                  <c:v>1085963</c:v>
                </c:pt>
                <c:pt idx="8" formatCode="&quot;$&quot;#,##0_);\(&quot;$&quot;#,##0\)">
                  <c:v>1093994</c:v>
                </c:pt>
                <c:pt idx="9" formatCode="&quot;$&quot;#,##0_);\(&quot;$&quot;#,##0\)">
                  <c:v>1055250</c:v>
                </c:pt>
                <c:pt idx="10" formatCode="&quot;$&quot;#,##0_);\(&quot;$&quot;#,##0\)">
                  <c:v>922770</c:v>
                </c:pt>
                <c:pt idx="11" formatCode="&quot;$&quot;#,##0_);\(&quot;$&quot;#,##0\)">
                  <c:v>845008</c:v>
                </c:pt>
                <c:pt idx="12" formatCode="&quot;$&quot;#,##0_);\(&quot;$&quot;#,##0\)">
                  <c:v>807461</c:v>
                </c:pt>
                <c:pt idx="13" formatCode="&quot;$&quot;#,##0_);\(&quot;$&quot;#,##0\)">
                  <c:v>826241</c:v>
                </c:pt>
                <c:pt idx="14" formatCode="&quot;$&quot;#,##0_);\(&quot;$&quot;#,##0\)">
                  <c:v>921537</c:v>
                </c:pt>
                <c:pt idx="15" formatCode="&quot;$&quot;#,##0_);\(&quot;$&quot;#,##0\)">
                  <c:v>955845</c:v>
                </c:pt>
                <c:pt idx="16" formatCode="&quot;$&quot;#,##0_);\(&quot;$&quot;#,##0\)">
                  <c:v>1057640</c:v>
                </c:pt>
              </c:numCache>
            </c:numRef>
          </c:val>
          <c:smooth val="0"/>
        </c:ser>
        <c:ser>
          <c:idx val="0"/>
          <c:order val="4"/>
          <c:tx>
            <c:strRef>
              <c:f>'16 year data'!$D$1</c:f>
              <c:strCache>
                <c:ptCount val="1"/>
                <c:pt idx="0">
                  <c:v>Collections Budget (NCA &amp; NCAICC)</c:v>
                </c:pt>
              </c:strCache>
            </c:strRef>
          </c:tx>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data'!$D$2:$D$18</c:f>
              <c:numCache>
                <c:formatCode>"$"#,##0</c:formatCode>
                <c:ptCount val="17"/>
                <c:pt idx="0">
                  <c:v>3688500</c:v>
                </c:pt>
                <c:pt idx="1">
                  <c:v>3667250</c:v>
                </c:pt>
                <c:pt idx="2" formatCode="&quot;$&quot;#,##0_);\(&quot;$&quot;#,##0\)">
                  <c:v>3942739</c:v>
                </c:pt>
                <c:pt idx="3" formatCode="&quot;$&quot;#,##0_);\(&quot;$&quot;#,##0\)">
                  <c:v>4080735</c:v>
                </c:pt>
                <c:pt idx="4" formatCode="&quot;$&quot;#,##0_);\(&quot;$&quot;#,##0\)">
                  <c:v>4225213</c:v>
                </c:pt>
                <c:pt idx="5" formatCode="&quot;$&quot;#,##0_);\(&quot;$&quot;#,##0\)">
                  <c:v>4225213</c:v>
                </c:pt>
                <c:pt idx="6" formatCode="&quot;$&quot;#,##0_);\(&quot;$&quot;#,##0\)">
                  <c:v>4465348</c:v>
                </c:pt>
                <c:pt idx="7" formatCode="&quot;$&quot;#,##0_);\(&quot;$&quot;#,##0\)">
                  <c:v>4707859</c:v>
                </c:pt>
                <c:pt idx="8" formatCode="&quot;$&quot;#,##0_);\(&quot;$&quot;#,##0\)">
                  <c:v>4935716</c:v>
                </c:pt>
                <c:pt idx="9" formatCode="&quot;$&quot;#,##0_);\(&quot;$&quot;#,##0\)">
                  <c:v>4834430</c:v>
                </c:pt>
                <c:pt idx="10" formatCode="&quot;$&quot;#,##0_);\(&quot;$&quot;#,##0\)">
                  <c:v>4784430</c:v>
                </c:pt>
                <c:pt idx="11" formatCode="&quot;$&quot;#,##0_);\(&quot;$&quot;#,##0\)">
                  <c:v>4843571</c:v>
                </c:pt>
                <c:pt idx="12" formatCode="&quot;$&quot;#,##0_);\(&quot;$&quot;#,##0\)">
                  <c:v>4766764</c:v>
                </c:pt>
                <c:pt idx="13" formatCode="&quot;$&quot;#,##0_);\(&quot;$&quot;#,##0\)">
                  <c:v>5030397</c:v>
                </c:pt>
                <c:pt idx="14" formatCode="&quot;$&quot;#,##0_);\(&quot;$&quot;#,##0\)">
                  <c:v>5046441</c:v>
                </c:pt>
                <c:pt idx="15" formatCode="&quot;$&quot;#,##0_);\(&quot;$&quot;#,##0\)">
                  <c:v>5189067</c:v>
                </c:pt>
                <c:pt idx="16" formatCode="&quot;$&quot;#,##0_);\(&quot;$&quot;#,##0\)">
                  <c:v>5226115</c:v>
                </c:pt>
              </c:numCache>
            </c:numRef>
          </c:val>
          <c:smooth val="0"/>
        </c:ser>
        <c:ser>
          <c:idx val="3"/>
          <c:order val="5"/>
          <c:tx>
            <c:strRef>
              <c:f>'16 year data'!$G$1</c:f>
              <c:strCache>
                <c:ptCount val="1"/>
                <c:pt idx="0">
                  <c:v>Other collections expenditures (binding, etc.)</c:v>
                </c:pt>
              </c:strCache>
            </c:strRef>
          </c:tx>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data'!$G$2:$G$18</c:f>
              <c:numCache>
                <c:formatCode>"$"#,##0_);\("$"#,##0\)</c:formatCode>
                <c:ptCount val="17"/>
                <c:pt idx="0">
                  <c:v>555766</c:v>
                </c:pt>
                <c:pt idx="1">
                  <c:v>487483</c:v>
                </c:pt>
                <c:pt idx="2">
                  <c:v>587682</c:v>
                </c:pt>
                <c:pt idx="3">
                  <c:v>599025</c:v>
                </c:pt>
                <c:pt idx="4">
                  <c:v>730544</c:v>
                </c:pt>
                <c:pt idx="5">
                  <c:v>588864</c:v>
                </c:pt>
                <c:pt idx="6">
                  <c:v>437181</c:v>
                </c:pt>
                <c:pt idx="7">
                  <c:v>474246</c:v>
                </c:pt>
                <c:pt idx="8">
                  <c:v>721931</c:v>
                </c:pt>
                <c:pt idx="9">
                  <c:v>495986</c:v>
                </c:pt>
                <c:pt idx="10">
                  <c:v>402600</c:v>
                </c:pt>
                <c:pt idx="11">
                  <c:v>359692</c:v>
                </c:pt>
                <c:pt idx="12">
                  <c:v>338148</c:v>
                </c:pt>
                <c:pt idx="13">
                  <c:v>435561</c:v>
                </c:pt>
                <c:pt idx="14">
                  <c:v>412424</c:v>
                </c:pt>
                <c:pt idx="15">
                  <c:v>464196</c:v>
                </c:pt>
                <c:pt idx="16">
                  <c:v>427290</c:v>
                </c:pt>
              </c:numCache>
            </c:numRef>
          </c:val>
          <c:smooth val="0"/>
        </c:ser>
        <c:dLbls>
          <c:showLegendKey val="0"/>
          <c:showVal val="0"/>
          <c:showCatName val="0"/>
          <c:showSerName val="0"/>
          <c:showPercent val="0"/>
          <c:showBubbleSize val="0"/>
        </c:dLbls>
        <c:marker val="1"/>
        <c:smooth val="0"/>
        <c:axId val="98286208"/>
        <c:axId val="104984960"/>
      </c:lineChart>
      <c:catAx>
        <c:axId val="98286208"/>
        <c:scaling>
          <c:orientation val="minMax"/>
        </c:scaling>
        <c:delete val="0"/>
        <c:axPos val="b"/>
        <c:majorTickMark val="none"/>
        <c:minorTickMark val="none"/>
        <c:tickLblPos val="nextTo"/>
        <c:txPr>
          <a:bodyPr rot="-2700000" vert="horz"/>
          <a:lstStyle/>
          <a:p>
            <a:pPr>
              <a:defRPr/>
            </a:pPr>
            <a:endParaRPr lang="en-US"/>
          </a:p>
        </c:txPr>
        <c:crossAx val="104984960"/>
        <c:crosses val="autoZero"/>
        <c:auto val="1"/>
        <c:lblAlgn val="ctr"/>
        <c:lblOffset val="100"/>
        <c:noMultiLvlLbl val="0"/>
      </c:catAx>
      <c:valAx>
        <c:axId val="104984960"/>
        <c:scaling>
          <c:orientation val="minMax"/>
        </c:scaling>
        <c:delete val="0"/>
        <c:axPos val="l"/>
        <c:majorGridlines/>
        <c:numFmt formatCode="&quot;$&quot;#,##0_);\(&quot;$&quot;#,##0\)" sourceLinked="1"/>
        <c:majorTickMark val="none"/>
        <c:minorTickMark val="none"/>
        <c:tickLblPos val="nextTo"/>
        <c:spPr>
          <a:ln w="9525">
            <a:noFill/>
          </a:ln>
        </c:spPr>
        <c:crossAx val="98286208"/>
        <c:crosses val="autoZero"/>
        <c:crossBetween val="between"/>
      </c:valAx>
    </c:plotArea>
    <c:legend>
      <c:legendPos val="b"/>
      <c:layout>
        <c:manualLayout>
          <c:xMode val="edge"/>
          <c:yMode val="edge"/>
          <c:x val="2.079228564156909E-2"/>
          <c:y val="0.84554027968673262"/>
          <c:w val="0.83077032690630204"/>
          <c:h val="9.8047726196867524E-2"/>
        </c:manualLayout>
      </c:layout>
      <c:overlay val="0"/>
      <c:spPr>
        <a:ln w="0" cmpd="dbl">
          <a:solidFill>
            <a:sysClr val="windowText" lastClr="000000">
              <a:lumMod val="65000"/>
              <a:lumOff val="35000"/>
              <a:alpha val="39000"/>
            </a:sysClr>
          </a:solidFill>
        </a:ln>
      </c:spPr>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0.09292</cdr:x>
      <cdr:y>0.01462</cdr:y>
    </cdr:from>
    <cdr:to>
      <cdr:x>0.10047</cdr:x>
      <cdr:y>0.02611</cdr:y>
    </cdr:to>
    <cdr:sp macro="" textlink="">
      <cdr:nvSpPr>
        <cdr:cNvPr id="2" name="TextBox 1"/>
        <cdr:cNvSpPr txBox="1"/>
      </cdr:nvSpPr>
      <cdr:spPr>
        <a:xfrm xmlns:a="http://schemas.openxmlformats.org/drawingml/2006/main">
          <a:off x="832054" y="92159"/>
          <a:ext cx="67633" cy="7244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400"/>
        </a:p>
      </cdr:txBody>
    </cdr:sp>
  </cdr:relSizeAnchor>
  <cdr:relSizeAnchor xmlns:cdr="http://schemas.openxmlformats.org/drawingml/2006/chartDrawing">
    <cdr:from>
      <cdr:x>0.1293</cdr:x>
      <cdr:y>0.50257</cdr:y>
    </cdr:from>
    <cdr:to>
      <cdr:x>0.15519</cdr:x>
      <cdr:y>0.53993</cdr:y>
    </cdr:to>
    <cdr:sp macro="" textlink="">
      <cdr:nvSpPr>
        <cdr:cNvPr id="3" name="Explosion 1 2"/>
        <cdr:cNvSpPr/>
      </cdr:nvSpPr>
      <cdr:spPr bwMode="auto">
        <a:xfrm xmlns:a="http://schemas.openxmlformats.org/drawingml/2006/main">
          <a:off x="1130819" y="3075832"/>
          <a:ext cx="226426" cy="228649"/>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0.23555</cdr:x>
      <cdr:y>0.48069</cdr:y>
    </cdr:from>
    <cdr:to>
      <cdr:x>0.263</cdr:x>
      <cdr:y>0.53799</cdr:y>
    </cdr:to>
    <cdr:sp macro="" textlink="">
      <cdr:nvSpPr>
        <cdr:cNvPr id="4" name="Explosion 1 3"/>
        <cdr:cNvSpPr/>
      </cdr:nvSpPr>
      <cdr:spPr bwMode="auto">
        <a:xfrm xmlns:a="http://schemas.openxmlformats.org/drawingml/2006/main">
          <a:off x="2060021" y="2941880"/>
          <a:ext cx="240126" cy="350719"/>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0.44488</cdr:x>
      <cdr:y>0.41838</cdr:y>
    </cdr:from>
    <cdr:to>
      <cdr:x>0.47671</cdr:x>
      <cdr:y>0.46462</cdr:y>
    </cdr:to>
    <cdr:sp macro="" textlink="">
      <cdr:nvSpPr>
        <cdr:cNvPr id="5" name="Explosion 1 4"/>
        <cdr:cNvSpPr/>
      </cdr:nvSpPr>
      <cdr:spPr bwMode="auto">
        <a:xfrm xmlns:a="http://schemas.openxmlformats.org/drawingml/2006/main">
          <a:off x="3890807" y="2560574"/>
          <a:ext cx="278320" cy="282989"/>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0.69744</cdr:x>
      <cdr:y>0.37762</cdr:y>
    </cdr:from>
    <cdr:to>
      <cdr:x>0.72833</cdr:x>
      <cdr:y>0.42284</cdr:y>
    </cdr:to>
    <cdr:sp macro="" textlink="">
      <cdr:nvSpPr>
        <cdr:cNvPr id="6" name="Explosion 1 5"/>
        <cdr:cNvSpPr/>
      </cdr:nvSpPr>
      <cdr:spPr bwMode="auto">
        <a:xfrm xmlns:a="http://schemas.openxmlformats.org/drawingml/2006/main" rot="20833271">
          <a:off x="5739631" y="2244396"/>
          <a:ext cx="254213" cy="268769"/>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0.74692</cdr:x>
      <cdr:y>0.38014</cdr:y>
    </cdr:from>
    <cdr:to>
      <cdr:x>0.7732</cdr:x>
      <cdr:y>0.44318</cdr:y>
    </cdr:to>
    <cdr:sp macro="" textlink="">
      <cdr:nvSpPr>
        <cdr:cNvPr id="7" name="Explosion 1 6"/>
        <cdr:cNvSpPr/>
      </cdr:nvSpPr>
      <cdr:spPr bwMode="auto">
        <a:xfrm xmlns:a="http://schemas.openxmlformats.org/drawingml/2006/main">
          <a:off x="6146819" y="2259400"/>
          <a:ext cx="216274" cy="374685"/>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0.94305</cdr:x>
      <cdr:y>0.31142</cdr:y>
    </cdr:from>
    <cdr:to>
      <cdr:x>0.97403</cdr:x>
      <cdr:y>0.3686</cdr:y>
    </cdr:to>
    <cdr:sp macro="" textlink="">
      <cdr:nvSpPr>
        <cdr:cNvPr id="8" name="Explosion 1 7"/>
        <cdr:cNvSpPr/>
      </cdr:nvSpPr>
      <cdr:spPr bwMode="auto">
        <a:xfrm xmlns:a="http://schemas.openxmlformats.org/drawingml/2006/main">
          <a:off x="8623223" y="1993322"/>
          <a:ext cx="283281" cy="365998"/>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0.1529</cdr:x>
      <cdr:y>0.16978</cdr:y>
    </cdr:from>
    <cdr:to>
      <cdr:x>0.50308</cdr:x>
      <cdr:y>0.32598</cdr:y>
    </cdr:to>
    <cdr:sp macro="" textlink="">
      <cdr:nvSpPr>
        <cdr:cNvPr id="9" name="TextBox 8"/>
        <cdr:cNvSpPr txBox="1"/>
      </cdr:nvSpPr>
      <cdr:spPr>
        <a:xfrm xmlns:a="http://schemas.openxmlformats.org/drawingml/2006/main">
          <a:off x="1327079" y="1070225"/>
          <a:ext cx="3039438" cy="984606"/>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0.13654</cdr:x>
      <cdr:y>0.21427</cdr:y>
    </cdr:from>
    <cdr:to>
      <cdr:x>0.48214</cdr:x>
      <cdr:y>0.26443</cdr:y>
    </cdr:to>
    <cdr:sp macro="" textlink="">
      <cdr:nvSpPr>
        <cdr:cNvPr id="10" name="TextBox 9"/>
        <cdr:cNvSpPr txBox="1"/>
      </cdr:nvSpPr>
      <cdr:spPr>
        <a:xfrm xmlns:a="http://schemas.openxmlformats.org/drawingml/2006/main">
          <a:off x="1123706" y="1273547"/>
          <a:ext cx="2844113" cy="298119"/>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42 % increase</a:t>
          </a:r>
          <a:r>
            <a:rPr lang="en-US" sz="1100" baseline="0"/>
            <a:t> in library budget over 16 years</a:t>
          </a:r>
          <a:endParaRPr lang="en-US" sz="1100"/>
        </a:p>
      </cdr:txBody>
    </cdr:sp>
  </cdr:relSizeAnchor>
  <cdr:relSizeAnchor xmlns:cdr="http://schemas.openxmlformats.org/drawingml/2006/chartDrawing">
    <cdr:from>
      <cdr:x>0.46664</cdr:x>
      <cdr:y>0.23734</cdr:y>
    </cdr:from>
    <cdr:to>
      <cdr:x>0.50526</cdr:x>
      <cdr:y>0.25129</cdr:y>
    </cdr:to>
    <cdr:sp macro="" textlink="">
      <cdr:nvSpPr>
        <cdr:cNvPr id="12" name="Straight Arrow Connector 11"/>
        <cdr:cNvSpPr/>
      </cdr:nvSpPr>
      <cdr:spPr bwMode="auto">
        <a:xfrm xmlns:a="http://schemas.openxmlformats.org/drawingml/2006/main">
          <a:off x="4178571" y="1496101"/>
          <a:ext cx="345804" cy="87948"/>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0.52523</cdr:x>
      <cdr:y>0.30756</cdr:y>
    </cdr:from>
    <cdr:to>
      <cdr:x>0.89966</cdr:x>
      <cdr:y>0.35779</cdr:y>
    </cdr:to>
    <cdr:sp macro="" textlink="">
      <cdr:nvSpPr>
        <cdr:cNvPr id="13" name="TextBox 12"/>
        <cdr:cNvSpPr txBox="1"/>
      </cdr:nvSpPr>
      <cdr:spPr>
        <a:xfrm xmlns:a="http://schemas.openxmlformats.org/drawingml/2006/main">
          <a:off x="4322402" y="1827988"/>
          <a:ext cx="3081446" cy="29854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89% increase in serials expenditures over 16 years</a:t>
          </a:r>
        </a:p>
      </cdr:txBody>
    </cdr:sp>
  </cdr:relSizeAnchor>
  <cdr:relSizeAnchor xmlns:cdr="http://schemas.openxmlformats.org/drawingml/2006/chartDrawing">
    <cdr:from>
      <cdr:x>0.74807</cdr:x>
      <cdr:y>0.353</cdr:y>
    </cdr:from>
    <cdr:to>
      <cdr:x>0.8189</cdr:x>
      <cdr:y>0.36496</cdr:y>
    </cdr:to>
    <cdr:sp macro="" textlink="">
      <cdr:nvSpPr>
        <cdr:cNvPr id="15" name="Straight Arrow Connector 14"/>
        <cdr:cNvSpPr/>
      </cdr:nvSpPr>
      <cdr:spPr bwMode="auto">
        <a:xfrm xmlns:a="http://schemas.openxmlformats.org/drawingml/2006/main">
          <a:off x="6156319" y="2098100"/>
          <a:ext cx="582874" cy="71081"/>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0.56175</cdr:x>
      <cdr:y>0.55631</cdr:y>
    </cdr:from>
    <cdr:to>
      <cdr:x>0.95139</cdr:x>
      <cdr:y>0.61372</cdr:y>
    </cdr:to>
    <cdr:sp macro="" textlink="">
      <cdr:nvSpPr>
        <cdr:cNvPr id="16" name="TextBox 15"/>
        <cdr:cNvSpPr txBox="1"/>
      </cdr:nvSpPr>
      <cdr:spPr>
        <a:xfrm xmlns:a="http://schemas.openxmlformats.org/drawingml/2006/main">
          <a:off x="4622978" y="3306495"/>
          <a:ext cx="3206581" cy="34119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19% increase in monograph expenditures</a:t>
          </a:r>
          <a:r>
            <a:rPr lang="en-US" sz="1100" baseline="0"/>
            <a:t> over 16 years</a:t>
          </a:r>
          <a:endParaRPr lang="en-US" sz="1100"/>
        </a:p>
      </cdr:txBody>
    </cdr:sp>
  </cdr:relSizeAnchor>
  <cdr:relSizeAnchor xmlns:cdr="http://schemas.openxmlformats.org/drawingml/2006/chartDrawing">
    <cdr:from>
      <cdr:x>0.83986</cdr:x>
      <cdr:y>0.59645</cdr:y>
    </cdr:from>
    <cdr:to>
      <cdr:x>0.89905</cdr:x>
      <cdr:y>0.62191</cdr:y>
    </cdr:to>
    <cdr:sp macro="" textlink="">
      <cdr:nvSpPr>
        <cdr:cNvPr id="18" name="Straight Arrow Connector 17"/>
        <cdr:cNvSpPr/>
      </cdr:nvSpPr>
      <cdr:spPr bwMode="auto">
        <a:xfrm xmlns:a="http://schemas.openxmlformats.org/drawingml/2006/main">
          <a:off x="6911753" y="3545079"/>
          <a:ext cx="487110" cy="151324"/>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0.09241</cdr:x>
      <cdr:y>0.54466</cdr:y>
    </cdr:from>
    <cdr:to>
      <cdr:x>0.1959</cdr:x>
      <cdr:y>0.61359</cdr:y>
    </cdr:to>
    <cdr:sp macro="" textlink="">
      <cdr:nvSpPr>
        <cdr:cNvPr id="19" name="TextBox 18"/>
        <cdr:cNvSpPr txBox="1"/>
      </cdr:nvSpPr>
      <cdr:spPr>
        <a:xfrm xmlns:a="http://schemas.openxmlformats.org/drawingml/2006/main">
          <a:off x="808163" y="3333421"/>
          <a:ext cx="905112" cy="421821"/>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Last year of</a:t>
          </a:r>
          <a:br>
            <a:rPr lang="en-US" sz="1100"/>
          </a:br>
          <a:r>
            <a:rPr lang="en-US" sz="1100"/>
            <a:t>$350,000</a:t>
          </a:r>
          <a:r>
            <a:rPr lang="en-US" sz="1100" baseline="0"/>
            <a:t> cut</a:t>
          </a:r>
          <a:endParaRPr lang="en-US" sz="1100"/>
        </a:p>
      </cdr:txBody>
    </cdr:sp>
  </cdr:relSizeAnchor>
  <cdr:relSizeAnchor xmlns:cdr="http://schemas.openxmlformats.org/drawingml/2006/chartDrawing">
    <cdr:from>
      <cdr:x>0.25277</cdr:x>
      <cdr:y>0.55348</cdr:y>
    </cdr:from>
    <cdr:to>
      <cdr:x>0.35813</cdr:x>
      <cdr:y>0.72061</cdr:y>
    </cdr:to>
    <cdr:sp macro="" textlink="">
      <cdr:nvSpPr>
        <cdr:cNvPr id="20" name="TextBox 19"/>
        <cdr:cNvSpPr txBox="1"/>
      </cdr:nvSpPr>
      <cdr:spPr>
        <a:xfrm xmlns:a="http://schemas.openxmlformats.org/drawingml/2006/main">
          <a:off x="2193961" y="3488933"/>
          <a:ext cx="914400" cy="1053529"/>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0.21824</cdr:x>
      <cdr:y>0.54466</cdr:y>
    </cdr:from>
    <cdr:to>
      <cdr:x>0.3236</cdr:x>
      <cdr:y>0.59358</cdr:y>
    </cdr:to>
    <cdr:sp macro="" textlink="">
      <cdr:nvSpPr>
        <cdr:cNvPr id="21" name="TextBox 20"/>
        <cdr:cNvSpPr txBox="1"/>
      </cdr:nvSpPr>
      <cdr:spPr>
        <a:xfrm xmlns:a="http://schemas.openxmlformats.org/drawingml/2006/main">
          <a:off x="1908653" y="3333420"/>
          <a:ext cx="921444" cy="29935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$200,000</a:t>
          </a:r>
          <a:r>
            <a:rPr lang="en-US" sz="1100" baseline="0"/>
            <a:t> cut</a:t>
          </a:r>
          <a:endParaRPr lang="en-US" sz="1100"/>
        </a:p>
      </cdr:txBody>
    </cdr:sp>
  </cdr:relSizeAnchor>
  <cdr:relSizeAnchor xmlns:cdr="http://schemas.openxmlformats.org/drawingml/2006/chartDrawing">
    <cdr:from>
      <cdr:x>0.41323</cdr:x>
      <cdr:y>0.46462</cdr:y>
    </cdr:from>
    <cdr:to>
      <cdr:x>0.51858</cdr:x>
      <cdr:y>0.51131</cdr:y>
    </cdr:to>
    <cdr:sp macro="" textlink="">
      <cdr:nvSpPr>
        <cdr:cNvPr id="22" name="TextBox 21"/>
        <cdr:cNvSpPr txBox="1"/>
      </cdr:nvSpPr>
      <cdr:spPr>
        <a:xfrm xmlns:a="http://schemas.openxmlformats.org/drawingml/2006/main">
          <a:off x="3613970" y="2843564"/>
          <a:ext cx="921356" cy="28575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$300,000 cut</a:t>
          </a:r>
        </a:p>
      </cdr:txBody>
    </cdr:sp>
  </cdr:relSizeAnchor>
  <cdr:relSizeAnchor xmlns:cdr="http://schemas.openxmlformats.org/drawingml/2006/chartDrawing">
    <cdr:from>
      <cdr:x>0.69245</cdr:x>
      <cdr:y>0.44684</cdr:y>
    </cdr:from>
    <cdr:to>
      <cdr:x>0.8126</cdr:x>
      <cdr:y>0.51798</cdr:y>
    </cdr:to>
    <cdr:sp macro="" textlink="">
      <cdr:nvSpPr>
        <cdr:cNvPr id="23" name="TextBox 22"/>
        <cdr:cNvSpPr txBox="1"/>
      </cdr:nvSpPr>
      <cdr:spPr>
        <a:xfrm xmlns:a="http://schemas.openxmlformats.org/drawingml/2006/main">
          <a:off x="6055934" y="2734707"/>
          <a:ext cx="1050792" cy="435428"/>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$640,000 cut</a:t>
          </a:r>
          <a:br>
            <a:rPr lang="en-US" sz="1100"/>
          </a:br>
          <a:r>
            <a:rPr lang="en-US" sz="1100"/>
            <a:t>over 2 years</a:t>
          </a:r>
        </a:p>
      </cdr:txBody>
    </cdr:sp>
  </cdr:relSizeAnchor>
  <cdr:relSizeAnchor xmlns:cdr="http://schemas.openxmlformats.org/drawingml/2006/chartDrawing">
    <cdr:from>
      <cdr:x>0.86866</cdr:x>
      <cdr:y>0.38236</cdr:y>
    </cdr:from>
    <cdr:to>
      <cdr:x>0.99419</cdr:x>
      <cdr:y>0.50464</cdr:y>
    </cdr:to>
    <cdr:sp macro="" textlink="">
      <cdr:nvSpPr>
        <cdr:cNvPr id="24" name="TextBox 23"/>
        <cdr:cNvSpPr txBox="1"/>
      </cdr:nvSpPr>
      <cdr:spPr>
        <a:xfrm xmlns:a="http://schemas.openxmlformats.org/drawingml/2006/main">
          <a:off x="7597008" y="2340099"/>
          <a:ext cx="1097843" cy="748393"/>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l"/>
          <a:r>
            <a:rPr lang="en-US" sz="1100"/>
            <a:t> Projected </a:t>
          </a:r>
          <a:br>
            <a:rPr lang="en-US" sz="1100"/>
          </a:br>
          <a:r>
            <a:rPr lang="en-US" sz="1100"/>
            <a:t>$1.2 million</a:t>
          </a:r>
          <a:r>
            <a:rPr lang="en-US" sz="1100" baseline="0"/>
            <a:t> </a:t>
          </a:r>
          <a:r>
            <a:rPr lang="en-US" sz="1100"/>
            <a:t>cut </a:t>
          </a:r>
          <a:br>
            <a:rPr lang="en-US" sz="1100"/>
          </a:br>
          <a:r>
            <a:rPr lang="en-US" sz="1100"/>
            <a:t>over</a:t>
          </a:r>
          <a:r>
            <a:rPr lang="en-US" sz="1100" baseline="0"/>
            <a:t> 2-3 years</a:t>
          </a:r>
          <a:endParaRPr lang="en-US" sz="1100"/>
        </a:p>
      </cdr:txBody>
    </cdr:sp>
  </cdr:relSizeAnchor>
  <cdr:relSizeAnchor xmlns:cdr="http://schemas.openxmlformats.org/drawingml/2006/chartDrawing">
    <cdr:from>
      <cdr:x>0.16553</cdr:x>
      <cdr:y>0.68695</cdr:y>
    </cdr:from>
    <cdr:to>
      <cdr:x>0.63385</cdr:x>
      <cdr:y>0.75143</cdr:y>
    </cdr:to>
    <cdr:sp macro="" textlink="">
      <cdr:nvSpPr>
        <cdr:cNvPr id="25" name="TextBox 24"/>
        <cdr:cNvSpPr txBox="1"/>
      </cdr:nvSpPr>
      <cdr:spPr>
        <a:xfrm xmlns:a="http://schemas.openxmlformats.org/drawingml/2006/main">
          <a:off x="1447699" y="4204277"/>
          <a:ext cx="4095750" cy="39460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23%</a:t>
          </a:r>
          <a:r>
            <a:rPr lang="en-US" sz="1100" baseline="0"/>
            <a:t> decrease in other collections expenditures over 16 years</a:t>
          </a:r>
          <a:endParaRPr lang="en-US" sz="1100"/>
        </a:p>
      </cdr:txBody>
    </cdr:sp>
  </cdr:relSizeAnchor>
  <cdr:relSizeAnchor xmlns:cdr="http://schemas.openxmlformats.org/drawingml/2006/chartDrawing">
    <cdr:from>
      <cdr:x>0.6116</cdr:x>
      <cdr:y>0.70932</cdr:y>
    </cdr:from>
    <cdr:to>
      <cdr:x>0.65132</cdr:x>
      <cdr:y>0.71701</cdr:y>
    </cdr:to>
    <cdr:sp macro="" textlink="">
      <cdr:nvSpPr>
        <cdr:cNvPr id="27" name="Straight Arrow Connector 26"/>
        <cdr:cNvSpPr/>
      </cdr:nvSpPr>
      <cdr:spPr bwMode="auto">
        <a:xfrm xmlns:a="http://schemas.openxmlformats.org/drawingml/2006/main" flipV="1">
          <a:off x="5033221" y="4215899"/>
          <a:ext cx="326859" cy="45719"/>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0.43407</cdr:x>
      <cdr:y>0.15439</cdr:y>
    </cdr:from>
    <cdr:to>
      <cdr:x>0.83367</cdr:x>
      <cdr:y>0.2053</cdr:y>
    </cdr:to>
    <cdr:sp macro="" textlink="">
      <cdr:nvSpPr>
        <cdr:cNvPr id="26" name="TextBox 25"/>
        <cdr:cNvSpPr txBox="1"/>
      </cdr:nvSpPr>
      <cdr:spPr>
        <a:xfrm xmlns:a="http://schemas.openxmlformats.org/drawingml/2006/main">
          <a:off x="3886890" y="973207"/>
          <a:ext cx="3578227" cy="320951"/>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52% </a:t>
          </a:r>
          <a:r>
            <a:rPr lang="en-US" sz="1100" baseline="0"/>
            <a:t> increase in Portland CPI over 16 years</a:t>
          </a:r>
          <a:endParaRPr lang="en-US" sz="1100"/>
        </a:p>
      </cdr:txBody>
    </cdr:sp>
  </cdr:relSizeAnchor>
  <cdr:relSizeAnchor xmlns:cdr="http://schemas.openxmlformats.org/drawingml/2006/chartDrawing">
    <cdr:from>
      <cdr:x>0.7498</cdr:x>
      <cdr:y>0.18557</cdr:y>
    </cdr:from>
    <cdr:to>
      <cdr:x>0.82091</cdr:x>
      <cdr:y>0.21352</cdr:y>
    </cdr:to>
    <cdr:sp macro="" textlink="">
      <cdr:nvSpPr>
        <cdr:cNvPr id="29" name="Straight Arrow Connector 28"/>
        <cdr:cNvSpPr/>
      </cdr:nvSpPr>
      <cdr:spPr bwMode="auto">
        <a:xfrm xmlns:a="http://schemas.openxmlformats.org/drawingml/2006/main">
          <a:off x="6170535" y="1102949"/>
          <a:ext cx="585226" cy="166127"/>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0.64788</cdr:x>
      <cdr:y>0.08541</cdr:y>
    </cdr:from>
    <cdr:to>
      <cdr:x>0.92612</cdr:x>
      <cdr:y>0.14946</cdr:y>
    </cdr:to>
    <cdr:sp macro="" textlink="">
      <cdr:nvSpPr>
        <cdr:cNvPr id="28" name="TextBox 27"/>
        <cdr:cNvSpPr txBox="1"/>
      </cdr:nvSpPr>
      <cdr:spPr>
        <a:xfrm xmlns:a="http://schemas.openxmlformats.org/drawingml/2006/main">
          <a:off x="5331766" y="507643"/>
          <a:ext cx="2289831" cy="38068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76% increase in HEPI over 16 years</a:t>
          </a:r>
        </a:p>
      </cdr:txBody>
    </cdr:sp>
  </cdr:relSizeAnchor>
  <cdr:relSizeAnchor xmlns:cdr="http://schemas.openxmlformats.org/drawingml/2006/chartDrawing">
    <cdr:from>
      <cdr:x>0.907</cdr:x>
      <cdr:y>0.10664</cdr:y>
    </cdr:from>
    <cdr:to>
      <cdr:x>0.93291</cdr:x>
      <cdr:y>0.11445</cdr:y>
    </cdr:to>
    <cdr:sp macro="" textlink="">
      <cdr:nvSpPr>
        <cdr:cNvPr id="31" name="Straight Arrow Connector 30"/>
        <cdr:cNvSpPr/>
      </cdr:nvSpPr>
      <cdr:spPr bwMode="auto">
        <a:xfrm xmlns:a="http://schemas.openxmlformats.org/drawingml/2006/main">
          <a:off x="7464229" y="633808"/>
          <a:ext cx="213247" cy="46449"/>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0.95089</cdr:x>
      <cdr:y>0.37075</cdr:y>
    </cdr:from>
    <cdr:to>
      <cdr:x>0.96429</cdr:x>
      <cdr:y>0.41752</cdr:y>
    </cdr:to>
    <cdr:sp macro="" textlink="">
      <cdr:nvSpPr>
        <cdr:cNvPr id="33" name="Straight Arrow Connector 32"/>
        <cdr:cNvSpPr/>
      </cdr:nvSpPr>
      <cdr:spPr bwMode="auto">
        <a:xfrm xmlns:a="http://schemas.openxmlformats.org/drawingml/2006/main" rot="5400000" flipH="1" flipV="1">
          <a:off x="8606519" y="2461529"/>
          <a:ext cx="299358" cy="122467"/>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BD1E18-31D5-49D2-A7D6-20DFD42AC0AE}" type="datetimeFigureOut">
              <a:rPr lang="en-US" smtClean="0"/>
              <a:t>6/7/2011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213D0A-A3B8-409A-8137-06128F9D871A}" type="slidenum">
              <a:rPr lang="en-US" smtClean="0"/>
              <a:t>‹#›</a:t>
            </a:fld>
            <a:endParaRPr lang="en-US"/>
          </a:p>
        </p:txBody>
      </p:sp>
    </p:spTree>
    <p:extLst>
      <p:ext uri="{BB962C8B-B14F-4D97-AF65-F5344CB8AC3E}">
        <p14:creationId xmlns:p14="http://schemas.microsoft.com/office/powerpoint/2010/main" val="94428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Asian and Pacific Studies; Ecology</a:t>
            </a:r>
            <a:r>
              <a:rPr lang="en-US" baseline="0" dirty="0" smtClean="0"/>
              <a:t> and Evolutionary Biology; Women in Society; High Energy Physics; Sustainable Environment; Neuroscience; Materials Science; Marine Biology</a:t>
            </a:r>
          </a:p>
          <a:p>
            <a:pPr marL="0" indent="0">
              <a:buNone/>
            </a:pPr>
            <a:endParaRPr lang="en-US" baseline="0" dirty="0" smtClean="0"/>
          </a:p>
          <a:p>
            <a:pPr marL="0" indent="0">
              <a:buNone/>
            </a:pPr>
            <a:r>
              <a:rPr lang="en-US" baseline="0" dirty="0" smtClean="0"/>
              <a:t>Fun fact: UO is the rare AAU institution with no med school, vet school or large Ag  program; we have a law school, but is very multidisciplinary.</a:t>
            </a:r>
          </a:p>
          <a:p>
            <a:pPr marL="0" indent="0">
              <a:buNone/>
            </a:pPr>
            <a:endParaRPr lang="en-US" baseline="0" dirty="0" smtClean="0"/>
          </a:p>
          <a:p>
            <a:pPr marL="0" indent="0">
              <a:buNone/>
            </a:pPr>
            <a:r>
              <a:rPr lang="en-US" baseline="0" dirty="0" smtClean="0"/>
              <a:t>2)  Huge enrollment increases in the last few years, esp. from California; Has been straining the undergraduate infrastructure.</a:t>
            </a:r>
            <a:endParaRPr lang="en-US" dirty="0" smtClean="0"/>
          </a:p>
          <a:p>
            <a:endParaRPr lang="en-US" dirty="0" smtClean="0"/>
          </a:p>
          <a:p>
            <a:r>
              <a:rPr lang="en-US" dirty="0" smtClean="0"/>
              <a:t>3) Western states</a:t>
            </a:r>
            <a:r>
              <a:rPr lang="en-US" baseline="0" dirty="0" smtClean="0"/>
              <a:t> contribute the most students esp. OR, CA, WA and AK. </a:t>
            </a:r>
          </a:p>
          <a:p>
            <a:endParaRPr lang="en-US" baseline="0" dirty="0" smtClean="0"/>
          </a:p>
          <a:p>
            <a:r>
              <a:rPr lang="en-US" baseline="0" dirty="0" smtClean="0"/>
              <a:t>Other top states: AZ, CO, HI, ID, IL, MA, MN, NV, NY, TX, UT.</a:t>
            </a:r>
          </a:p>
          <a:p>
            <a:endParaRPr lang="en-US" baseline="0" dirty="0" smtClean="0"/>
          </a:p>
          <a:p>
            <a:r>
              <a:rPr lang="en-US" baseline="0" dirty="0" smtClean="0"/>
              <a:t>Many Canadian students, </a:t>
            </a:r>
            <a:r>
              <a:rPr lang="en-US" baseline="0" dirty="0" err="1" smtClean="0"/>
              <a:t>esp</a:t>
            </a:r>
            <a:r>
              <a:rPr lang="en-US" baseline="0" dirty="0" smtClean="0"/>
              <a:t> from BC; Also Australia, China, France, Germany, Hong Kong, India, Japan, Qatar, Korea, Saudi Arabia, Taiwan, Thailand, UK and Vietnam.</a:t>
            </a:r>
          </a:p>
          <a:p>
            <a:endParaRPr lang="en-US" baseline="0" dirty="0" smtClean="0"/>
          </a:p>
          <a:p>
            <a:r>
              <a:rPr lang="en-US" baseline="0" dirty="0" smtClean="0"/>
              <a:t>4) BCS championship has created greater awareness of the Duck brand.</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2</a:t>
            </a:fld>
            <a:endParaRPr lang="en-US"/>
          </a:p>
        </p:txBody>
      </p:sp>
    </p:spTree>
    <p:extLst>
      <p:ext uri="{BB962C8B-B14F-4D97-AF65-F5344CB8AC3E}">
        <p14:creationId xmlns:p14="http://schemas.microsoft.com/office/powerpoint/2010/main" val="1886508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All units</a:t>
            </a:r>
            <a:r>
              <a:rPr lang="en-US" baseline="0" dirty="0" smtClean="0"/>
              <a:t> come under the UO Libraries, though Law Library is dually administered with the Law School.</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3</a:t>
            </a:fld>
            <a:endParaRPr lang="en-US"/>
          </a:p>
        </p:txBody>
      </p:sp>
    </p:spTree>
    <p:extLst>
      <p:ext uri="{BB962C8B-B14F-4D97-AF65-F5344CB8AC3E}">
        <p14:creationId xmlns:p14="http://schemas.microsoft.com/office/powerpoint/2010/main" val="679051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 UO</a:t>
            </a:r>
            <a:r>
              <a:rPr lang="en-US" baseline="0" dirty="0" smtClean="0"/>
              <a:t> was recently ranked 95 in Total ARL expenditures. (About $7m below the median ARL level)</a:t>
            </a:r>
          </a:p>
          <a:p>
            <a:endParaRPr lang="en-US" baseline="0" dirty="0" smtClean="0"/>
          </a:p>
          <a:p>
            <a:r>
              <a:rPr lang="en-US" baseline="0" dirty="0" smtClean="0"/>
              <a:t>6) Gradual increases since 1999 with a slight dip in mid 2000s, followed by a large increase around 2008, following by the cuts of 2008-09. Have not kept even with general inflation costs.</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4</a:t>
            </a:fld>
            <a:endParaRPr lang="en-US"/>
          </a:p>
        </p:txBody>
      </p:sp>
    </p:spTree>
    <p:extLst>
      <p:ext uri="{BB962C8B-B14F-4D97-AF65-F5344CB8AC3E}">
        <p14:creationId xmlns:p14="http://schemas.microsoft.com/office/powerpoint/2010/main" val="1858174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an</a:t>
            </a:r>
            <a:r>
              <a:rPr lang="en-US" baseline="0" dirty="0" smtClean="0"/>
              <a:t> unusually flush budgetary period, we suddenly had to grapple with cuts.</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5</a:t>
            </a:fld>
            <a:endParaRPr lang="en-US"/>
          </a:p>
        </p:txBody>
      </p:sp>
    </p:spTree>
    <p:extLst>
      <p:ext uri="{BB962C8B-B14F-4D97-AF65-F5344CB8AC3E}">
        <p14:creationId xmlns:p14="http://schemas.microsoft.com/office/powerpoint/2010/main" val="1557086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As a result, the university</a:t>
            </a:r>
            <a:r>
              <a:rPr lang="en-US" baseline="0" dirty="0" smtClean="0"/>
              <a:t>, has learned to do more with less, and has developed a “mean and lean” ethos, taking pride in its ability to accomplish much with far fewer resources than many of our ARL comparators.</a:t>
            </a:r>
          </a:p>
          <a:p>
            <a:pPr marL="228600" indent="-228600">
              <a:buAutoNum type="arabicParenR"/>
            </a:pPr>
            <a:endParaRPr lang="en-US" baseline="0" dirty="0" smtClean="0"/>
          </a:p>
          <a:p>
            <a:pPr marL="228600" indent="-228600">
              <a:buAutoNum type="arabicParenR"/>
            </a:pPr>
            <a:r>
              <a:rPr lang="en-US" baseline="0" dirty="0" smtClean="0"/>
              <a:t>-</a:t>
            </a:r>
          </a:p>
          <a:p>
            <a:pPr marL="228600" indent="-228600">
              <a:buAutoNum type="arabicParenR"/>
            </a:pPr>
            <a:endParaRPr lang="en-US" baseline="0" dirty="0" smtClean="0"/>
          </a:p>
          <a:p>
            <a:pPr marL="228600" indent="-228600">
              <a:buAutoNum type="arabicParenR"/>
            </a:pPr>
            <a:r>
              <a:rPr lang="en-US" baseline="0" dirty="0" smtClean="0"/>
              <a:t>The UO’s current president, Richard </a:t>
            </a:r>
            <a:r>
              <a:rPr lang="en-US" baseline="0" dirty="0" err="1" smtClean="0"/>
              <a:t>Lariviere</a:t>
            </a:r>
            <a:r>
              <a:rPr lang="en-US" baseline="0" dirty="0" smtClean="0"/>
              <a:t> is proposing to the State Board of Higher Education plans that would stabilize the school’s finances during rising a falling state budget cycles by issuing $1 billion in bonds to operate the school for the next 30 years and that would establish UO as a separate government corporation that would manage it’s own budget without being dependent on the Legislature.</a:t>
            </a:r>
          </a:p>
          <a:p>
            <a:pPr marL="228600" indent="-228600">
              <a:buAutoNum type="arabicParenR"/>
            </a:pPr>
            <a:endParaRPr lang="en-US" baseline="0" dirty="0" smtClean="0"/>
          </a:p>
          <a:p>
            <a:pPr marL="228600" indent="-228600">
              <a:buAutoNum type="arabicParenR"/>
            </a:pPr>
            <a:r>
              <a:rPr lang="en-US" baseline="0" dirty="0" smtClean="0"/>
              <a:t>This number has been shrinking gradually of the years, causing people to remark that UO is a “state university in name only.”</a:t>
            </a:r>
            <a:endParaRPr lang="en-US" dirty="0" smtClean="0"/>
          </a:p>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6</a:t>
            </a:fld>
            <a:endParaRPr lang="en-US"/>
          </a:p>
        </p:txBody>
      </p:sp>
    </p:spTree>
    <p:extLst>
      <p:ext uri="{BB962C8B-B14F-4D97-AF65-F5344CB8AC3E}">
        <p14:creationId xmlns:p14="http://schemas.microsoft.com/office/powerpoint/2010/main" val="3844293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The remaining 90+% is received from private</a:t>
            </a:r>
            <a:r>
              <a:rPr lang="en-US" baseline="0" dirty="0" smtClean="0"/>
              <a:t> gifts, research grants and student tuition.</a:t>
            </a:r>
          </a:p>
          <a:p>
            <a:pPr marL="0" indent="0">
              <a:buNone/>
            </a:pPr>
            <a:endParaRPr lang="en-US" baseline="0" dirty="0" smtClean="0"/>
          </a:p>
          <a:p>
            <a:pPr marL="228600" indent="-228600">
              <a:buNone/>
            </a:pPr>
            <a:r>
              <a:rPr lang="en-US" baseline="0" dirty="0" smtClean="0"/>
              <a:t>	An additional 7% cut has recently been instituted before the end of FY09 to cover projected state budget shortfalls.</a:t>
            </a:r>
          </a:p>
          <a:p>
            <a:pPr marL="228600" indent="-228600">
              <a:buNone/>
            </a:pPr>
            <a:endParaRPr lang="en-US" baseline="0" dirty="0" smtClean="0"/>
          </a:p>
          <a:p>
            <a:pPr marL="228600" indent="-228600">
              <a:buNone/>
            </a:pPr>
            <a:r>
              <a:rPr lang="en-US" baseline="0" dirty="0" smtClean="0"/>
              <a:t>2)  -</a:t>
            </a:r>
          </a:p>
          <a:p>
            <a:pPr marL="228600" indent="-228600">
              <a:buNone/>
            </a:pPr>
            <a:endParaRPr lang="en-US" baseline="0" dirty="0" smtClean="0"/>
          </a:p>
          <a:p>
            <a:pPr marL="228600" indent="-228600">
              <a:buNone/>
            </a:pPr>
            <a:r>
              <a:rPr lang="en-US" baseline="0" dirty="0" smtClean="0"/>
              <a:t>3) However, because of state fund-raising rules, donations must be invested for several years, before we can begin drawing on the interest, and very large portions of the money have various stipulations on its use (athletics, construction, etc.)</a:t>
            </a:r>
            <a:endParaRPr lang="en-US" dirty="0" smtClean="0"/>
          </a:p>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7</a:t>
            </a:fld>
            <a:endParaRPr lang="en-US"/>
          </a:p>
        </p:txBody>
      </p:sp>
    </p:spTree>
    <p:extLst>
      <p:ext uri="{BB962C8B-B14F-4D97-AF65-F5344CB8AC3E}">
        <p14:creationId xmlns:p14="http://schemas.microsoft.com/office/powerpoint/2010/main" val="3042834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The provost exempted the library from certain</a:t>
            </a:r>
            <a:r>
              <a:rPr lang="en-US" baseline="0" dirty="0" smtClean="0"/>
              <a:t> cuts, however, and charged our portion of some cuts to central administration.</a:t>
            </a:r>
          </a:p>
          <a:p>
            <a:pPr marL="228600" indent="-228600">
              <a:buAutoNum type="arabicParenR"/>
            </a:pPr>
            <a:endParaRPr lang="en-US" baseline="0" dirty="0" smtClean="0"/>
          </a:p>
          <a:p>
            <a:pPr marL="228600" indent="-228600">
              <a:buAutoNum type="arabicParenR"/>
            </a:pPr>
            <a:r>
              <a:rPr lang="en-US" baseline="0" dirty="0" smtClean="0"/>
              <a:t>The library budget was able to coast on the savings created by these actions for several years, without having to worry about materials budget deficits.</a:t>
            </a:r>
          </a:p>
          <a:p>
            <a:pPr marL="228600" indent="-228600">
              <a:buAutoNum type="arabicParenR"/>
            </a:pPr>
            <a:endParaRPr lang="en-US" baseline="0" dirty="0" smtClean="0"/>
          </a:p>
          <a:p>
            <a:pPr marL="228600" indent="-228600">
              <a:buAutoNum type="arabicParenR"/>
            </a:pPr>
            <a:r>
              <a:rPr lang="en-US" baseline="0" dirty="0" smtClean="0"/>
              <a:t>Projections showed a modest deficit </a:t>
            </a:r>
            <a:r>
              <a:rPr lang="en-US" baseline="0" dirty="0" err="1" smtClean="0"/>
              <a:t>occuring</a:t>
            </a:r>
            <a:r>
              <a:rPr lang="en-US" baseline="0" dirty="0" smtClean="0"/>
              <a:t>, beginning in 2008-09, and growing rapidly after that.</a:t>
            </a:r>
          </a:p>
          <a:p>
            <a:pPr marL="228600" indent="-228600">
              <a:buAutoNum type="arabicParenR"/>
            </a:pPr>
            <a:endParaRPr lang="en-US" baseline="0" dirty="0" smtClean="0"/>
          </a:p>
          <a:p>
            <a:pPr marL="228600" indent="-228600">
              <a:buNone/>
            </a:pPr>
            <a:r>
              <a:rPr lang="en-US" baseline="0" dirty="0" smtClean="0"/>
              <a:t>     Adjustments to the collections budget in the last decade have swung from +2.75% to -2.75%, which is not huge, but which certainly does not cover inflation.</a:t>
            </a:r>
          </a:p>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8</a:t>
            </a:fld>
            <a:endParaRPr lang="en-US"/>
          </a:p>
        </p:txBody>
      </p:sp>
    </p:spTree>
    <p:extLst>
      <p:ext uri="{BB962C8B-B14F-4D97-AF65-F5344CB8AC3E}">
        <p14:creationId xmlns:p14="http://schemas.microsoft.com/office/powerpoint/2010/main" val="1121368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illustrates</a:t>
            </a:r>
            <a:r>
              <a:rPr lang="en-US" baseline="0" dirty="0" smtClean="0"/>
              <a:t> the collections budget trend at UO from 1992 to 2009 (Light Green Line). It’s gone from about $3.5 million to a little over $5 million in that time.</a:t>
            </a:r>
          </a:p>
          <a:p>
            <a:endParaRPr lang="en-US" baseline="0" dirty="0" smtClean="0"/>
          </a:p>
          <a:p>
            <a:r>
              <a:rPr lang="en-US" baseline="0" dirty="0" smtClean="0"/>
              <a:t>We’ve remained well under HEPI Index (Upper Orange Line) since about 2002 and under the Portland CPI (the closest local large urban area) (Brown Line) since about 2005. HEPI: Higher Education Price Index</a:t>
            </a:r>
          </a:p>
          <a:p>
            <a:endParaRPr lang="en-US" baseline="0" dirty="0" smtClean="0"/>
          </a:p>
          <a:p>
            <a:r>
              <a:rPr lang="en-US" baseline="0" dirty="0" smtClean="0"/>
              <a:t>Monographs expenditures (Lower Orange Line) have risen by 19% overall, but have remained hovering in the $1 million range for the most part.</a:t>
            </a:r>
          </a:p>
          <a:p>
            <a:endParaRPr lang="en-US" baseline="0" dirty="0" smtClean="0"/>
          </a:p>
          <a:p>
            <a:r>
              <a:rPr lang="en-US" baseline="0" dirty="0" smtClean="0"/>
              <a:t>Miscellaneous collections expenditures (Lower Olive Line) have decreased by 23% overall, but have mostly hovered around $500,000.</a:t>
            </a:r>
          </a:p>
          <a:p>
            <a:endParaRPr lang="en-US" baseline="0" dirty="0" smtClean="0"/>
          </a:p>
          <a:p>
            <a:r>
              <a:rPr lang="en-US" baseline="0" dirty="0" smtClean="0"/>
              <a:t>The real story is the serials expenditure line (Middle Gray Line), which has risen by 89% (about $2 million) over this time. </a:t>
            </a:r>
          </a:p>
          <a:p>
            <a:endParaRPr lang="en-US" baseline="0" dirty="0" smtClean="0"/>
          </a:p>
          <a:p>
            <a:r>
              <a:rPr lang="en-US" baseline="0" dirty="0" smtClean="0"/>
              <a:t>The UO libraries executed five serials cancellation projects in sixteen years, cutting $2.69 million in subscriptions. In unadjusted dollars, the serials budget would have risen by nearly $5 million without these.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9</a:t>
            </a:fld>
            <a:endParaRPr lang="en-US"/>
          </a:p>
        </p:txBody>
      </p:sp>
    </p:spTree>
    <p:extLst>
      <p:ext uri="{BB962C8B-B14F-4D97-AF65-F5344CB8AC3E}">
        <p14:creationId xmlns:p14="http://schemas.microsoft.com/office/powerpoint/2010/main" val="1440848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smtClean="0"/>
              <a:t>1)  The provost has given the library budget augments periodically, but these are unpredictable, and no substitute for a consistent, programmed budget increase. These augments have ranged from 0 to 3% a year. </a:t>
            </a:r>
          </a:p>
          <a:p>
            <a:pPr marL="228600" indent="-228600">
              <a:buAutoNum type="arabicParenR" startAt="2"/>
            </a:pPr>
            <a:endParaRPr lang="en-US" baseline="0" dirty="0" smtClean="0"/>
          </a:p>
          <a:p>
            <a:pPr marL="228600" indent="-228600">
              <a:buAutoNum type="arabicParenR" startAt="2"/>
            </a:pPr>
            <a:r>
              <a:rPr lang="en-US" baseline="0" dirty="0" smtClean="0"/>
              <a:t>Our ability to purchase monographic items (New books, video, audio, some databases) would be steadily reduced and at an 8% serials inflation rate (around $350,000 a year), the book budget would eventually disappear.</a:t>
            </a:r>
          </a:p>
          <a:p>
            <a:pPr marL="228600" indent="-228600">
              <a:buAutoNum type="arabicParenR" startAt="2"/>
            </a:pPr>
            <a:endParaRPr lang="en-US" baseline="0" dirty="0" smtClean="0"/>
          </a:p>
        </p:txBody>
      </p:sp>
      <p:sp>
        <p:nvSpPr>
          <p:cNvPr id="4" name="Slide Number Placeholder 3"/>
          <p:cNvSpPr>
            <a:spLocks noGrp="1"/>
          </p:cNvSpPr>
          <p:nvPr>
            <p:ph type="sldNum" sz="quarter" idx="10"/>
          </p:nvPr>
        </p:nvSpPr>
        <p:spPr/>
        <p:txBody>
          <a:bodyPr/>
          <a:lstStyle/>
          <a:p>
            <a:fld id="{BA213D0A-A3B8-409A-8137-06128F9D871A}" type="slidenum">
              <a:rPr lang="en-US" smtClean="0"/>
              <a:t>10</a:t>
            </a:fld>
            <a:endParaRPr lang="en-US"/>
          </a:p>
        </p:txBody>
      </p:sp>
    </p:spTree>
    <p:extLst>
      <p:ext uri="{BB962C8B-B14F-4D97-AF65-F5344CB8AC3E}">
        <p14:creationId xmlns:p14="http://schemas.microsoft.com/office/powerpoint/2010/main" val="1075307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None/>
            </a:pPr>
            <a:r>
              <a:rPr lang="en-US" dirty="0" smtClean="0"/>
              <a:t>1) This had largely already been accomplished, but any</a:t>
            </a:r>
            <a:r>
              <a:rPr lang="en-US" baseline="0" dirty="0" smtClean="0"/>
              <a:t> further print/electronic/microfilm duplication would be targeted.</a:t>
            </a:r>
          </a:p>
          <a:p>
            <a:pPr marL="228600" indent="-228600">
              <a:buNone/>
            </a:pPr>
            <a:endParaRPr lang="en-US" baseline="0" dirty="0" smtClean="0"/>
          </a:p>
          <a:p>
            <a:pPr marL="228600" indent="-228600">
              <a:buNone/>
            </a:pPr>
            <a:r>
              <a:rPr lang="en-US" dirty="0" smtClean="0"/>
              <a:t>2) This</a:t>
            </a:r>
            <a:r>
              <a:rPr lang="en-US" baseline="0" dirty="0" smtClean="0"/>
              <a:t> was key to reaching targets as rapidly as possible, while cutting the fewest titles. Usage statistics and pricing information fed into the 360 Counter tool were manipulated and cost-per-use (CPU) figures were developed and ranked.</a:t>
            </a:r>
          </a:p>
          <a:p>
            <a:pPr marL="228600" indent="-228600">
              <a:buNone/>
            </a:pPr>
            <a:endParaRPr lang="en-US" baseline="0" dirty="0" smtClean="0"/>
          </a:p>
          <a:p>
            <a:pPr marL="228600" indent="-228600">
              <a:buNone/>
            </a:pPr>
            <a:r>
              <a:rPr lang="en-US" baseline="0" dirty="0" smtClean="0"/>
              <a:t>3)  -</a:t>
            </a:r>
            <a:endParaRPr lang="en-US" dirty="0" smtClean="0"/>
          </a:p>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11</a:t>
            </a:fld>
            <a:endParaRPr lang="en-US"/>
          </a:p>
        </p:txBody>
      </p:sp>
    </p:spTree>
    <p:extLst>
      <p:ext uri="{BB962C8B-B14F-4D97-AF65-F5344CB8AC3E}">
        <p14:creationId xmlns:p14="http://schemas.microsoft.com/office/powerpoint/2010/main" val="3497355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360 Counter from Serials Solutions. At</a:t>
            </a:r>
            <a:r>
              <a:rPr lang="en-US" baseline="0" dirty="0" smtClean="0"/>
              <a:t> the time, we had a full time ER tech, would was able to regular harvest statistics and add cost data into the utility.</a:t>
            </a:r>
          </a:p>
          <a:p>
            <a:endParaRPr lang="en-US" baseline="0" dirty="0" smtClean="0"/>
          </a:p>
          <a:p>
            <a:r>
              <a:rPr lang="en-US" baseline="0" dirty="0" smtClean="0"/>
              <a:t>We found in many cases, our hands were tied because of Big Deals currently in place. We couldn’t make necessary cancellations without breaking some deals.</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12</a:t>
            </a:fld>
            <a:endParaRPr lang="en-US"/>
          </a:p>
        </p:txBody>
      </p:sp>
    </p:spTree>
    <p:extLst>
      <p:ext uri="{BB962C8B-B14F-4D97-AF65-F5344CB8AC3E}">
        <p14:creationId xmlns:p14="http://schemas.microsoft.com/office/powerpoint/2010/main" val="3277403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This is an example</a:t>
            </a:r>
            <a:r>
              <a:rPr lang="en-US" baseline="0" smtClean="0"/>
              <a:t> of the spreadsheets we created that calculated CPU for most of our electronic journals.</a:t>
            </a:r>
            <a:endParaRPr lang="en-US" smtClean="0"/>
          </a:p>
          <a:p>
            <a:endParaRPr lang="en-US"/>
          </a:p>
        </p:txBody>
      </p:sp>
      <p:sp>
        <p:nvSpPr>
          <p:cNvPr id="4" name="Slide Number Placeholder 3"/>
          <p:cNvSpPr>
            <a:spLocks noGrp="1"/>
          </p:cNvSpPr>
          <p:nvPr>
            <p:ph type="sldNum" sz="quarter" idx="10"/>
          </p:nvPr>
        </p:nvSpPr>
        <p:spPr/>
        <p:txBody>
          <a:bodyPr/>
          <a:lstStyle/>
          <a:p>
            <a:fld id="{BA213D0A-A3B8-409A-8137-06128F9D871A}" type="slidenum">
              <a:rPr lang="en-US" smtClean="0"/>
              <a:t>13</a:t>
            </a:fld>
            <a:endParaRPr lang="en-US"/>
          </a:p>
        </p:txBody>
      </p:sp>
    </p:spTree>
    <p:extLst>
      <p:ext uri="{BB962C8B-B14F-4D97-AF65-F5344CB8AC3E}">
        <p14:creationId xmlns:p14="http://schemas.microsoft.com/office/powerpoint/2010/main" val="95083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dirty="0" smtClean="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This was initially offered as a partial solution to the loss of access in the previous serials cancellation project; Usage started off slowly, but eventually grew to the point of overwhelming any initial savings that were achieved from it.</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addition, there had been several instances</a:t>
            </a:r>
            <a:r>
              <a:rPr lang="en-US" baseline="0" dirty="0" smtClean="0"/>
              <a:t> of PPV abuse which had cost us many thousands of dollars and as we did not have the human resources to mediate it and Elsevier indicated it could not stop it when patterns of over-downloading occurred.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it was determined to bank the savings from this cancellation towards the larger budget.</a:t>
            </a:r>
          </a:p>
          <a:p>
            <a:pPr marL="228600" indent="-228600">
              <a:buAutoNum type="arabicParenR"/>
            </a:pPr>
            <a:endParaRPr lang="en-US" dirty="0" smtClean="0"/>
          </a:p>
          <a:p>
            <a:pPr marL="0" indent="0">
              <a:buNone/>
            </a:pPr>
            <a:r>
              <a:rPr lang="en-US" dirty="0" smtClean="0"/>
              <a:t>2)</a:t>
            </a:r>
            <a:r>
              <a:rPr lang="en-US" baseline="0" dirty="0" smtClean="0"/>
              <a:t>   </a:t>
            </a:r>
            <a:r>
              <a:rPr lang="en-US" dirty="0" smtClean="0"/>
              <a:t>The goal of these</a:t>
            </a:r>
            <a:r>
              <a:rPr lang="en-US" baseline="0" dirty="0" smtClean="0"/>
              <a:t> efforts was to reduce duplication of content between the schools (only 40 miles apart on I-5), thus enabling each school to purchase more books than they would be able to on their own, while relying on rapid-ILL to share resources between them.</a:t>
            </a:r>
          </a:p>
          <a:p>
            <a:pPr marL="228600" indent="-228600">
              <a:buAutoNum type="arabicParenR"/>
            </a:pPr>
            <a:endParaRPr lang="en-US" baseline="0" dirty="0" smtClean="0"/>
          </a:p>
          <a:p>
            <a:pPr marL="228600" indent="-228600">
              <a:buNone/>
            </a:pPr>
            <a:r>
              <a:rPr lang="en-US" baseline="0" dirty="0" smtClean="0"/>
              <a:t>     Results have been mixed. ILL initiatives have been well-used, but CD collaboration seems to have stalled, due in part to differing collection philosophies, differing audiences and differences of opinion on how much duplication is necessary.</a:t>
            </a:r>
          </a:p>
          <a:p>
            <a:pPr marL="228600" indent="-228600">
              <a:buNone/>
            </a:pPr>
            <a:endParaRPr lang="en-US" baseline="0" dirty="0" smtClean="0"/>
          </a:p>
          <a:p>
            <a:pPr marL="0" indent="0">
              <a:buNone/>
            </a:pPr>
            <a:r>
              <a:rPr lang="en-US" baseline="0" dirty="0" smtClean="0"/>
              <a:t>3)   The previous deal, brokered by the </a:t>
            </a:r>
            <a:r>
              <a:rPr lang="en-US" baseline="0" dirty="0" err="1" smtClean="0"/>
              <a:t>Orbis</a:t>
            </a:r>
            <a:r>
              <a:rPr lang="en-US" baseline="0" dirty="0" smtClean="0"/>
              <a:t>-Cascade Alliance was too expensive for both schools and it restricted our flexibility to cancel an adequate amount of titles to be able to meet our overall goals.</a:t>
            </a:r>
          </a:p>
          <a:p>
            <a:pPr marL="228600" indent="-228600">
              <a:buAutoNum type="arabicParenR" startAt="2"/>
            </a:pPr>
            <a:endParaRPr lang="en-US" baseline="0" dirty="0" smtClean="0"/>
          </a:p>
          <a:p>
            <a:pPr marL="0" indent="0">
              <a:buNone/>
            </a:pPr>
            <a:r>
              <a:rPr lang="en-US" baseline="0" dirty="0" smtClean="0"/>
              <a:t>4)    Although UO-OSU planning for the Elsevier deal was fairly advanced, it was determined that adding PSU would enhance our cost-benefit ratio. In addition, PSU’s academic and research aims in many ways were more closely aligned with UO’s, than OSU’s were.</a:t>
            </a:r>
          </a:p>
          <a:p>
            <a:pPr marL="228600" indent="-228600">
              <a:buAutoNum type="arabicParenR" startAt="2"/>
            </a:pPr>
            <a:endParaRPr lang="en-US" baseline="0" dirty="0" smtClean="0"/>
          </a:p>
          <a:p>
            <a:pPr marL="228600" indent="-228600">
              <a:buNone/>
            </a:pPr>
            <a:r>
              <a:rPr lang="en-US" baseline="0" dirty="0" smtClean="0"/>
              <a:t>     UO had already been on an interim 1-year deal that preserved </a:t>
            </a:r>
            <a:r>
              <a:rPr lang="en-US" baseline="0" dirty="0" err="1" smtClean="0"/>
              <a:t>Orbis</a:t>
            </a:r>
            <a:r>
              <a:rPr lang="en-US" baseline="0" dirty="0" smtClean="0"/>
              <a:t> shared access, but OSU and PSU had already signed multi-year deals, which they were required to break in order to enter into a new deal.</a:t>
            </a:r>
          </a:p>
          <a:p>
            <a:pPr marL="228600" indent="-228600">
              <a:buNone/>
            </a:pPr>
            <a:endParaRPr lang="en-US" baseline="0" dirty="0" smtClean="0"/>
          </a:p>
          <a:p>
            <a:pPr marL="228600" indent="-228600">
              <a:buNone/>
            </a:pPr>
            <a:r>
              <a:rPr lang="en-US" baseline="0" dirty="0" smtClean="0"/>
              <a:t>     Over the summer and fall of 2009, three-way negotiations with Elsevier took place, and a new deal with shared access and a Unique Title List was brokered, which enabled each school to collectively maintain access to all titles that accounted for 90% of usage AND to meet their respective cancellation goals.</a:t>
            </a:r>
            <a:endParaRPr lang="en-US" dirty="0" smtClean="0"/>
          </a:p>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14</a:t>
            </a:fld>
            <a:endParaRPr lang="en-US"/>
          </a:p>
        </p:txBody>
      </p:sp>
    </p:spTree>
    <p:extLst>
      <p:ext uri="{BB962C8B-B14F-4D97-AF65-F5344CB8AC3E}">
        <p14:creationId xmlns:p14="http://schemas.microsoft.com/office/powerpoint/2010/main" val="4244405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is an</a:t>
            </a:r>
            <a:r>
              <a:rPr lang="en-US" baseline="0" dirty="0" smtClean="0"/>
              <a:t> example of a spreadsheet created by Dean Walton, a science librarian at UO, that used an algorithm to measure combined use, cost-per use, Eigen factors, article influence rankings and whether or not a title’s usage was wide  for all schools, or just for one (“niche”) and whether or not a title was in the highest 90% of usage ranking.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goal was to include most or all, 90% usage titles.</a:t>
            </a:r>
            <a:endParaRPr lang="en-US" dirty="0" smtClean="0"/>
          </a:p>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16</a:t>
            </a:fld>
            <a:endParaRPr lang="en-US"/>
          </a:p>
        </p:txBody>
      </p:sp>
    </p:spTree>
    <p:extLst>
      <p:ext uri="{BB962C8B-B14F-4D97-AF65-F5344CB8AC3E}">
        <p14:creationId xmlns:p14="http://schemas.microsoft.com/office/powerpoint/2010/main" val="1124436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is the</a:t>
            </a:r>
            <a:r>
              <a:rPr lang="en-US" baseline="0" dirty="0" smtClean="0"/>
              <a:t> spreadsheet that we used to list out our final selected titles; Titles to be subscribed to individually, by UO, OSU and PSU; as well as shared titles that we would get for a discounted access price from Elsevier;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These were divided into UO-OSU, UO-PSU, OSU-PSU and “Big 3.”</a:t>
            </a:r>
            <a:endParaRPr lang="en-US" dirty="0" smtClean="0"/>
          </a:p>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17</a:t>
            </a:fld>
            <a:endParaRPr lang="en-US"/>
          </a:p>
        </p:txBody>
      </p:sp>
    </p:spTree>
    <p:extLst>
      <p:ext uri="{BB962C8B-B14F-4D97-AF65-F5344CB8AC3E}">
        <p14:creationId xmlns:p14="http://schemas.microsoft.com/office/powerpoint/2010/main" val="3748822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All schools</a:t>
            </a:r>
            <a:r>
              <a:rPr lang="en-US" baseline="0" dirty="0" smtClean="0"/>
              <a:t> interpreted this as am attempt at a “Divide and Conquer” strategy, and spurned it.</a:t>
            </a:r>
          </a:p>
          <a:p>
            <a:pPr marL="228600" indent="-228600">
              <a:buAutoNum type="arabicParenR"/>
            </a:pPr>
            <a:endParaRPr lang="en-US" baseline="0" dirty="0" smtClean="0"/>
          </a:p>
          <a:p>
            <a:pPr marL="0" indent="0">
              <a:buNone/>
            </a:pPr>
            <a:r>
              <a:rPr lang="en-US" baseline="0" dirty="0" smtClean="0"/>
              <a:t>2) -</a:t>
            </a:r>
          </a:p>
          <a:p>
            <a:pPr marL="0" indent="0">
              <a:buNone/>
            </a:pPr>
            <a:endParaRPr lang="en-US" baseline="0" dirty="0" smtClean="0"/>
          </a:p>
          <a:p>
            <a:pPr marL="0" indent="0">
              <a:buNone/>
            </a:pPr>
            <a:r>
              <a:rPr lang="en-US" dirty="0" smtClean="0"/>
              <a:t>3)   UO cuts: 17%;</a:t>
            </a:r>
            <a:r>
              <a:rPr lang="en-US" baseline="0" dirty="0" smtClean="0"/>
              <a:t> OSU cuts: 19%; PSU had a marginal spend increase. This was not feasible.</a:t>
            </a:r>
          </a:p>
          <a:p>
            <a:pPr marL="0" indent="0">
              <a:buNone/>
            </a:pPr>
            <a:endParaRPr lang="en-US" baseline="0" dirty="0" smtClean="0"/>
          </a:p>
          <a:p>
            <a:pPr marL="0" indent="0">
              <a:buNone/>
            </a:pPr>
            <a:r>
              <a:rPr lang="en-US" baseline="0" dirty="0" smtClean="0"/>
              <a:t>4) -</a:t>
            </a:r>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18</a:t>
            </a:fld>
            <a:endParaRPr lang="en-US"/>
          </a:p>
        </p:txBody>
      </p:sp>
    </p:spTree>
    <p:extLst>
      <p:ext uri="{BB962C8B-B14F-4D97-AF65-F5344CB8AC3E}">
        <p14:creationId xmlns:p14="http://schemas.microsoft.com/office/powerpoint/2010/main" val="450602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During negotiations….</a:t>
            </a:r>
          </a:p>
          <a:p>
            <a:pPr marL="228600" indent="-228600">
              <a:buAutoNum type="arabicParenR"/>
            </a:pPr>
            <a:endParaRPr lang="en-US" dirty="0" smtClean="0"/>
          </a:p>
          <a:p>
            <a:pPr marL="0" indent="0">
              <a:buNone/>
            </a:pPr>
            <a:r>
              <a:rPr lang="en-US" dirty="0" smtClean="0"/>
              <a:t>2) Elsevier seemed surprised</a:t>
            </a:r>
            <a:r>
              <a:rPr lang="en-US" baseline="0" dirty="0" smtClean="0"/>
              <a:t> by this, but agreed.</a:t>
            </a:r>
          </a:p>
          <a:p>
            <a:pPr marL="0" indent="0">
              <a:buNone/>
            </a:pPr>
            <a:endParaRPr lang="en-US" baseline="0" dirty="0" smtClean="0"/>
          </a:p>
          <a:p>
            <a:pPr marL="0" indent="0">
              <a:buNone/>
            </a:pPr>
            <a:r>
              <a:rPr lang="en-US" baseline="0" dirty="0" smtClean="0"/>
              <a:t>3) UO had expected the need for flexibility coming, and had previously asked to extend the previous contract by 1 year.</a:t>
            </a:r>
          </a:p>
          <a:p>
            <a:pPr marL="0" indent="0">
              <a:buNone/>
            </a:pPr>
            <a:endParaRPr lang="en-US" baseline="0" dirty="0" smtClean="0"/>
          </a:p>
          <a:p>
            <a:pPr marL="0" indent="0">
              <a:buNone/>
            </a:pP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19</a:t>
            </a:fld>
            <a:endParaRPr lang="en-US"/>
          </a:p>
        </p:txBody>
      </p:sp>
    </p:spTree>
    <p:extLst>
      <p:ext uri="{BB962C8B-B14F-4D97-AF65-F5344CB8AC3E}">
        <p14:creationId xmlns:p14="http://schemas.microsoft.com/office/powerpoint/2010/main" val="270020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UTL: Unique title</a:t>
            </a:r>
            <a:r>
              <a:rPr lang="en-US" baseline="0" dirty="0" smtClean="0"/>
              <a:t> list; Shared, non-subscribed titles obtained at a fraction of list price.</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20</a:t>
            </a:fld>
            <a:endParaRPr lang="en-US"/>
          </a:p>
        </p:txBody>
      </p:sp>
    </p:spTree>
    <p:extLst>
      <p:ext uri="{BB962C8B-B14F-4D97-AF65-F5344CB8AC3E}">
        <p14:creationId xmlns:p14="http://schemas.microsoft.com/office/powerpoint/2010/main" val="3487606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At</a:t>
            </a:r>
            <a:r>
              <a:rPr lang="en-US" baseline="0" dirty="0" smtClean="0"/>
              <a:t> the time, budgets were tenuous, and 3 years seemed too risky.</a:t>
            </a:r>
          </a:p>
          <a:p>
            <a:pPr marL="0" indent="0">
              <a:buNone/>
            </a:pPr>
            <a:endParaRPr lang="en-US" baseline="0" dirty="0" smtClean="0"/>
          </a:p>
          <a:p>
            <a:pPr marL="0" indent="0">
              <a:buNone/>
            </a:pPr>
            <a:r>
              <a:rPr lang="en-US" baseline="0" dirty="0" smtClean="0"/>
              <a:t>2) –</a:t>
            </a:r>
          </a:p>
          <a:p>
            <a:pPr marL="0" indent="0">
              <a:buNone/>
            </a:pPr>
            <a:endParaRPr lang="en-US" baseline="0" dirty="0" smtClean="0"/>
          </a:p>
          <a:p>
            <a:pPr marL="0" indent="0">
              <a:buNone/>
            </a:pPr>
            <a:r>
              <a:rPr lang="en-US" baseline="0" dirty="0" smtClean="0"/>
              <a:t>3) –</a:t>
            </a:r>
          </a:p>
          <a:p>
            <a:pPr marL="0" indent="0">
              <a:buNone/>
            </a:pPr>
            <a:endParaRPr lang="en-US" baseline="0" dirty="0" smtClean="0"/>
          </a:p>
          <a:p>
            <a:pPr marL="0" indent="0">
              <a:buNone/>
            </a:pPr>
            <a:r>
              <a:rPr lang="en-US" baseline="0" dirty="0" smtClean="0"/>
              <a:t>4) To their credit, they determined they could not make it financially viable for us; OSU and PSU especially were </a:t>
            </a:r>
            <a:r>
              <a:rPr lang="en-US" baseline="0" dirty="0" err="1" smtClean="0"/>
              <a:t>unentusiastic</a:t>
            </a:r>
            <a:r>
              <a:rPr lang="en-US" baseline="0" dirty="0" smtClean="0"/>
              <a:t> about that.</a:t>
            </a:r>
          </a:p>
          <a:p>
            <a:pPr marL="0" indent="0">
              <a:buNone/>
            </a:pPr>
            <a:endParaRPr lang="en-US" baseline="0" dirty="0" smtClean="0"/>
          </a:p>
          <a:p>
            <a:pPr marL="0" indent="0">
              <a:buNone/>
            </a:pPr>
            <a:r>
              <a:rPr lang="en-US" baseline="0" dirty="0" smtClean="0"/>
              <a:t>5) In the final stages of back-and-forth now.</a:t>
            </a:r>
          </a:p>
          <a:p>
            <a:pPr marL="0" indent="0">
              <a:buNone/>
            </a:pPr>
            <a:endParaRPr lang="en-US" baseline="0" dirty="0" smtClean="0"/>
          </a:p>
          <a:p>
            <a:pPr marL="0" indent="0">
              <a:buNone/>
            </a:pPr>
            <a:r>
              <a:rPr lang="en-US" baseline="0" dirty="0" smtClean="0"/>
              <a:t>6) All 3 schools quite pleased with Elsevier’s offers.</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21</a:t>
            </a:fld>
            <a:endParaRPr lang="en-US"/>
          </a:p>
        </p:txBody>
      </p:sp>
    </p:spTree>
    <p:extLst>
      <p:ext uri="{BB962C8B-B14F-4D97-AF65-F5344CB8AC3E}">
        <p14:creationId xmlns:p14="http://schemas.microsoft.com/office/powerpoint/2010/main" val="130125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2014, we will have surpassed where we were before the Big</a:t>
            </a:r>
            <a:r>
              <a:rPr lang="en-US" baseline="0" dirty="0" smtClean="0"/>
              <a:t> Deal was downsized.</a:t>
            </a:r>
          </a:p>
          <a:p>
            <a:endParaRPr lang="en-US" baseline="0" dirty="0" smtClean="0"/>
          </a:p>
          <a:p>
            <a:r>
              <a:rPr lang="en-US" baseline="0" dirty="0" smtClean="0"/>
              <a:t>UO serials budget expected to be able to keep pace to 2014. Unsure beyond that.</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22</a:t>
            </a:fld>
            <a:endParaRPr lang="en-US"/>
          </a:p>
        </p:txBody>
      </p:sp>
    </p:spTree>
    <p:extLst>
      <p:ext uri="{BB962C8B-B14F-4D97-AF65-F5344CB8AC3E}">
        <p14:creationId xmlns:p14="http://schemas.microsoft.com/office/powerpoint/2010/main" val="9541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Doesn’t seem</a:t>
            </a:r>
            <a:r>
              <a:rPr lang="en-US" baseline="0" dirty="0" smtClean="0"/>
              <a:t> to be anything beyond normal ILL increases.</a:t>
            </a:r>
          </a:p>
          <a:p>
            <a:pPr marL="0" indent="0">
              <a:buNone/>
            </a:pPr>
            <a:endParaRPr lang="en-US" baseline="0" dirty="0" smtClean="0"/>
          </a:p>
          <a:p>
            <a:pPr marL="0" indent="0">
              <a:buNone/>
            </a:pPr>
            <a:r>
              <a:rPr lang="en-US" baseline="0" dirty="0" smtClean="0"/>
              <a:t>2) We feel the blood and sweat that we invested in the beginning paid off well.</a:t>
            </a:r>
          </a:p>
          <a:p>
            <a:pPr marL="0" indent="0">
              <a:buNone/>
            </a:pPr>
            <a:endParaRPr lang="en-US" baseline="0" dirty="0" smtClean="0"/>
          </a:p>
          <a:p>
            <a:pPr marL="0" indent="0">
              <a:buNone/>
            </a:pPr>
            <a:r>
              <a:rPr lang="en-US" baseline="0" dirty="0" smtClean="0"/>
              <a:t>3) Have heard no significant complaints.</a:t>
            </a:r>
          </a:p>
          <a:p>
            <a:pPr marL="0" indent="0">
              <a:buNone/>
            </a:pPr>
            <a:endParaRPr lang="en-US" baseline="0" dirty="0" smtClean="0"/>
          </a:p>
          <a:p>
            <a:pPr marL="0" indent="0">
              <a:buNone/>
            </a:pPr>
            <a:r>
              <a:rPr lang="en-US" baseline="0" dirty="0" smtClean="0"/>
              <a:t>4) A few high-cost, low-use, but “important” titles were dropped; Some of the PPV cancellations’ impacts factored here.</a:t>
            </a:r>
          </a:p>
          <a:p>
            <a:pPr marL="0" indent="0">
              <a:buNone/>
            </a:pPr>
            <a:endParaRPr lang="en-US" dirty="0" smtClean="0"/>
          </a:p>
          <a:p>
            <a:r>
              <a:rPr lang="en-US" dirty="0" smtClean="0"/>
              <a:t>5) Somewhat undemocratic,</a:t>
            </a:r>
            <a:r>
              <a:rPr lang="en-US" baseline="0" dirty="0" smtClean="0"/>
              <a:t> creating a 2-tiered system of access to information, based on discipline; Would library fund, or would the targeted departments fund?; Can Elsevier make it feasible technically, so that general public cannot access the PPV titles?</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23</a:t>
            </a:fld>
            <a:endParaRPr lang="en-US"/>
          </a:p>
        </p:txBody>
      </p:sp>
    </p:spTree>
    <p:extLst>
      <p:ext uri="{BB962C8B-B14F-4D97-AF65-F5344CB8AC3E}">
        <p14:creationId xmlns:p14="http://schemas.microsoft.com/office/powerpoint/2010/main" val="42419572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A classic Big</a:t>
            </a:r>
            <a:r>
              <a:rPr lang="en-US" baseline="0" dirty="0" smtClean="0"/>
              <a:t> Deal arrangement.</a:t>
            </a:r>
          </a:p>
          <a:p>
            <a:pPr marL="228600" indent="-228600">
              <a:buAutoNum type="arabicParenR"/>
            </a:pPr>
            <a:endParaRPr lang="en-US" baseline="0" dirty="0" smtClean="0"/>
          </a:p>
          <a:p>
            <a:pPr marL="228600" indent="-228600">
              <a:buAutoNum type="arabicParenR"/>
            </a:pPr>
            <a:r>
              <a:rPr lang="en-US" baseline="0" dirty="0" smtClean="0"/>
              <a:t>-</a:t>
            </a:r>
          </a:p>
          <a:p>
            <a:pPr marL="228600" indent="-228600">
              <a:buAutoNum type="arabicParenR"/>
            </a:pPr>
            <a:endParaRPr lang="en-US" baseline="0" dirty="0" smtClean="0"/>
          </a:p>
          <a:p>
            <a:pPr marL="0" indent="0">
              <a:buNone/>
            </a:pPr>
            <a:r>
              <a:rPr lang="en-US" baseline="0" dirty="0" smtClean="0"/>
              <a:t>3) –</a:t>
            </a:r>
          </a:p>
          <a:p>
            <a:pPr marL="0" indent="0">
              <a:buNone/>
            </a:pPr>
            <a:endParaRPr lang="en-US" baseline="0" dirty="0" smtClean="0"/>
          </a:p>
          <a:p>
            <a:pPr marL="0" indent="0">
              <a:buNone/>
            </a:pPr>
            <a:r>
              <a:rPr lang="en-US" baseline="0" dirty="0" smtClean="0"/>
              <a:t>4) Created an added element of uncertainty, attempting to normalize the two title lists.</a:t>
            </a:r>
          </a:p>
          <a:p>
            <a:pPr marL="0" indent="0">
              <a:buNone/>
            </a:pPr>
            <a:endParaRPr lang="en-US" baseline="0" dirty="0" smtClean="0"/>
          </a:p>
          <a:p>
            <a:pPr marL="0" indent="0">
              <a:buNone/>
            </a:pPr>
            <a:r>
              <a:rPr lang="en-US" baseline="0" dirty="0" smtClean="0"/>
              <a:t>5-6) Caused additional complications by having titles from multiple vendors.</a:t>
            </a:r>
          </a:p>
        </p:txBody>
      </p:sp>
      <p:sp>
        <p:nvSpPr>
          <p:cNvPr id="4" name="Slide Number Placeholder 3"/>
          <p:cNvSpPr>
            <a:spLocks noGrp="1"/>
          </p:cNvSpPr>
          <p:nvPr>
            <p:ph type="sldNum" sz="quarter" idx="10"/>
          </p:nvPr>
        </p:nvSpPr>
        <p:spPr/>
        <p:txBody>
          <a:bodyPr/>
          <a:lstStyle/>
          <a:p>
            <a:fld id="{BA213D0A-A3B8-409A-8137-06128F9D871A}" type="slidenum">
              <a:rPr lang="en-US" smtClean="0"/>
              <a:t>24</a:t>
            </a:fld>
            <a:endParaRPr lang="en-US"/>
          </a:p>
        </p:txBody>
      </p:sp>
    </p:spTree>
    <p:extLst>
      <p:ext uri="{BB962C8B-B14F-4D97-AF65-F5344CB8AC3E}">
        <p14:creationId xmlns:p14="http://schemas.microsoft.com/office/powerpoint/2010/main" val="3333331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a:t>
            </a:r>
          </a:p>
          <a:p>
            <a:pPr marL="228600" indent="-228600">
              <a:buAutoNum type="arabicParenR"/>
            </a:pPr>
            <a:endParaRPr lang="en-US" dirty="0" smtClean="0"/>
          </a:p>
          <a:p>
            <a:pPr marL="228600" indent="-228600">
              <a:buAutoNum type="arabicParenR"/>
            </a:pPr>
            <a:r>
              <a:rPr lang="en-US" dirty="0" smtClean="0"/>
              <a:t>Cancelled everything in order to meet renewal/cancellation deadlines. </a:t>
            </a:r>
          </a:p>
          <a:p>
            <a:pPr marL="228600" indent="-228600">
              <a:buAutoNum type="arabicParenR"/>
            </a:pPr>
            <a:endParaRPr lang="en-US" dirty="0" smtClean="0"/>
          </a:p>
          <a:p>
            <a:pPr marL="228600" indent="-228600">
              <a:buAutoNum type="arabicParenR"/>
            </a:pPr>
            <a:r>
              <a:rPr lang="en-US" dirty="0" smtClean="0"/>
              <a:t>Later</a:t>
            </a:r>
            <a:r>
              <a:rPr lang="en-US" baseline="0" dirty="0" smtClean="0"/>
              <a:t> re-ordered the titles we were certain we wanted.</a:t>
            </a:r>
          </a:p>
          <a:p>
            <a:pPr marL="228600" indent="-228600">
              <a:buAutoNum type="arabicParenR"/>
            </a:pPr>
            <a:endParaRPr lang="en-US" baseline="0" dirty="0" smtClean="0"/>
          </a:p>
          <a:p>
            <a:pPr marL="228600" indent="-228600">
              <a:buAutoNum type="arabicParenR"/>
            </a:pPr>
            <a:r>
              <a:rPr lang="en-US" baseline="0" dirty="0" smtClean="0"/>
              <a:t>Looked at usage stats, and selected the highest use/CPU titles overall, not just narrow UO titles.</a:t>
            </a:r>
          </a:p>
          <a:p>
            <a:pPr marL="228600" indent="-228600">
              <a:buAutoNum type="arabicParenR"/>
            </a:pPr>
            <a:endParaRPr lang="en-US" baseline="0" dirty="0" smtClean="0"/>
          </a:p>
          <a:p>
            <a:pPr marL="228600" indent="-228600">
              <a:buAutoNum type="arabicParenR"/>
            </a:pPr>
            <a:r>
              <a:rPr lang="en-US" baseline="0" dirty="0" smtClean="0"/>
              <a:t>Access gap will increase as we move forward in time.</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25</a:t>
            </a:fld>
            <a:endParaRPr lang="en-US"/>
          </a:p>
        </p:txBody>
      </p:sp>
    </p:spTree>
    <p:extLst>
      <p:ext uri="{BB962C8B-B14F-4D97-AF65-F5344CB8AC3E}">
        <p14:creationId xmlns:p14="http://schemas.microsoft.com/office/powerpoint/2010/main" val="1284991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a:t>
            </a:r>
          </a:p>
          <a:p>
            <a:pPr marL="228600" indent="-228600">
              <a:buAutoNum type="arabicParenR"/>
            </a:pPr>
            <a:endParaRPr lang="en-US" dirty="0" smtClean="0"/>
          </a:p>
          <a:p>
            <a:pPr marL="228600" indent="-228600">
              <a:buAutoNum type="arabicParenR"/>
            </a:pPr>
            <a:r>
              <a:rPr lang="en-US" dirty="0" smtClean="0"/>
              <a:t>A lot of energy was</a:t>
            </a:r>
            <a:r>
              <a:rPr lang="en-US" baseline="0" dirty="0" smtClean="0"/>
              <a:t> expended, and not much time remained</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26</a:t>
            </a:fld>
            <a:endParaRPr lang="en-US"/>
          </a:p>
        </p:txBody>
      </p:sp>
    </p:spTree>
    <p:extLst>
      <p:ext uri="{BB962C8B-B14F-4D97-AF65-F5344CB8AC3E}">
        <p14:creationId xmlns:p14="http://schemas.microsoft.com/office/powerpoint/2010/main" val="642797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27</a:t>
            </a:fld>
            <a:endParaRPr lang="en-US"/>
          </a:p>
        </p:txBody>
      </p:sp>
    </p:spTree>
    <p:extLst>
      <p:ext uri="{BB962C8B-B14F-4D97-AF65-F5344CB8AC3E}">
        <p14:creationId xmlns:p14="http://schemas.microsoft.com/office/powerpoint/2010/main" val="1587516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Still have a significant savings from this cancellation, going into 2012</a:t>
            </a:r>
            <a:r>
              <a:rPr lang="en-US" baseline="0" dirty="0" smtClean="0"/>
              <a:t> and beyond.</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29</a:t>
            </a:fld>
            <a:endParaRPr lang="en-US"/>
          </a:p>
        </p:txBody>
      </p:sp>
    </p:spTree>
    <p:extLst>
      <p:ext uri="{BB962C8B-B14F-4D97-AF65-F5344CB8AC3E}">
        <p14:creationId xmlns:p14="http://schemas.microsoft.com/office/powerpoint/2010/main" val="28030595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30</a:t>
            </a:fld>
            <a:endParaRPr lang="en-US"/>
          </a:p>
        </p:txBody>
      </p:sp>
    </p:spTree>
    <p:extLst>
      <p:ext uri="{BB962C8B-B14F-4D97-AF65-F5344CB8AC3E}">
        <p14:creationId xmlns:p14="http://schemas.microsoft.com/office/powerpoint/2010/main" val="13576728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Analyses</a:t>
            </a:r>
            <a:r>
              <a:rPr lang="en-US" baseline="0" dirty="0" smtClean="0"/>
              <a:t> have shown that Wiley titles are not used as much as Elsevier titles, and the drop in access was not as critical for our researchers and students.</a:t>
            </a:r>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31</a:t>
            </a:fld>
            <a:endParaRPr lang="en-US"/>
          </a:p>
        </p:txBody>
      </p:sp>
    </p:spTree>
    <p:extLst>
      <p:ext uri="{BB962C8B-B14F-4D97-AF65-F5344CB8AC3E}">
        <p14:creationId xmlns:p14="http://schemas.microsoft.com/office/powerpoint/2010/main" val="4173790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a:t>
            </a:r>
          </a:p>
          <a:p>
            <a:pPr marL="228600" indent="-228600">
              <a:buAutoNum type="arabicParenR"/>
            </a:pPr>
            <a:endParaRPr lang="en-US" dirty="0" smtClean="0"/>
          </a:p>
          <a:p>
            <a:pPr marL="228600" indent="-228600">
              <a:buAutoNum type="arabicParenR"/>
            </a:pPr>
            <a:r>
              <a:rPr lang="en-US" baseline="0" dirty="0" smtClean="0"/>
              <a:t>A new UO budget model is having a big impact on central services, like the library; </a:t>
            </a:r>
          </a:p>
          <a:p>
            <a:pPr marL="228600" indent="-228600">
              <a:buAutoNum type="arabicParen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library is in a unique position as an academic unit.  We have non-discretionary costs that have not been systematically factored into the budgeting process, e.g. collections inflation, some labor costs.  We also have costs that are clearly associated with increased enrollments.  </a:t>
            </a:r>
          </a:p>
          <a:p>
            <a:pPr marL="0" indent="0">
              <a:buNone/>
            </a:pPr>
            <a:endParaRPr lang="en-US" baseline="0" dirty="0" smtClean="0"/>
          </a:p>
          <a:p>
            <a:r>
              <a:rPr lang="en-US" dirty="0" smtClean="0"/>
              <a:t>To begin to address this long-standing problem, the university will be allocating a % of the matriculation fee directly to the library.   All students pay what is called a matriculation fee which covers many incidentals such as orientation programs, transcripts, graduation costs, etc.  Traditionally, five university units have received Matriculation Fee revenues, Student Affairs, Undergraduate Studies, International Affairs, Enrollment Management and the Graduate School.  Beginning with FY12,  the Library will be added to this list of units. The Library will receive 12.5% of the Matriculation Fee revenues.  For fiscal year 2012, the projected increase is $278,000. </a:t>
            </a:r>
          </a:p>
          <a:p>
            <a:r>
              <a:rPr lang="en-US" dirty="0" smtClean="0"/>
              <a:t>  </a:t>
            </a:r>
          </a:p>
          <a:p>
            <a:r>
              <a:rPr lang="en-US" dirty="0" smtClean="0"/>
              <a:t>This does not preclude future adjustments to the library’s budget.  It is a significant and first step towards a more rationalized method for funding the library. </a:t>
            </a:r>
          </a:p>
          <a:p>
            <a:pPr marL="0" indent="0">
              <a:buNone/>
            </a:pPr>
            <a:endParaRPr lang="en-US" baseline="0" dirty="0" smtClean="0"/>
          </a:p>
          <a:p>
            <a:pPr marL="228600" indent="-228600">
              <a:buAutoNum type="arabicParen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32</a:t>
            </a:fld>
            <a:endParaRPr lang="en-US"/>
          </a:p>
        </p:txBody>
      </p:sp>
    </p:spTree>
    <p:extLst>
      <p:ext uri="{BB962C8B-B14F-4D97-AF65-F5344CB8AC3E}">
        <p14:creationId xmlns:p14="http://schemas.microsoft.com/office/powerpoint/2010/main" val="38247834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dirty="0" smtClean="0"/>
              <a:t>We are encouraging</a:t>
            </a:r>
            <a:r>
              <a:rPr lang="en-US" baseline="0" dirty="0" smtClean="0"/>
              <a:t> faculty to be aware of their copyright retention abilities, and to spend time becoming familiar with journal pricing and inflation rates in their field.</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baseline="0" dirty="0" smtClean="0"/>
          </a:p>
          <a:p>
            <a:pPr marL="228600" indent="-228600">
              <a:buNone/>
            </a:pPr>
            <a:endParaRPr lang="en-US" baseline="0" dirty="0" smtClean="0"/>
          </a:p>
          <a:p>
            <a:pPr marL="228600" indent="-228600">
              <a:buAutoNum type="arabicParenR"/>
            </a:pPr>
            <a:endParaRPr lang="en-US" baseline="0" dirty="0" smtClean="0"/>
          </a:p>
          <a:p>
            <a:pPr marL="228600" indent="-228600">
              <a:buAutoNum type="arabicParenR"/>
            </a:pPr>
            <a:endParaRPr lang="en-US" dirty="0" smtClean="0"/>
          </a:p>
          <a:p>
            <a:endParaRPr lang="en-US" dirty="0"/>
          </a:p>
        </p:txBody>
      </p:sp>
      <p:sp>
        <p:nvSpPr>
          <p:cNvPr id="4" name="Slide Number Placeholder 3"/>
          <p:cNvSpPr>
            <a:spLocks noGrp="1"/>
          </p:cNvSpPr>
          <p:nvPr>
            <p:ph type="sldNum" sz="quarter" idx="10"/>
          </p:nvPr>
        </p:nvSpPr>
        <p:spPr/>
        <p:txBody>
          <a:bodyPr/>
          <a:lstStyle/>
          <a:p>
            <a:fld id="{BA213D0A-A3B8-409A-8137-06128F9D871A}" type="slidenum">
              <a:rPr lang="en-US" smtClean="0"/>
              <a:t>33</a:t>
            </a:fld>
            <a:endParaRPr lang="en-US"/>
          </a:p>
        </p:txBody>
      </p:sp>
    </p:spTree>
    <p:extLst>
      <p:ext uri="{BB962C8B-B14F-4D97-AF65-F5344CB8AC3E}">
        <p14:creationId xmlns:p14="http://schemas.microsoft.com/office/powerpoint/2010/main" val="3439952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4431C78-6180-4EEB-BF16-AC85FA4B40F1}" type="datetimeFigureOut">
              <a:rPr lang="en-US" smtClean="0"/>
              <a:t>6/7/2011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1525B29-3B1E-4FEC-B8CB-027780E349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4431C78-6180-4EEB-BF16-AC85FA4B40F1}" type="datetimeFigureOut">
              <a:rPr lang="en-US" smtClean="0"/>
              <a:t>6/7/2011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1525B29-3B1E-4FEC-B8CB-027780E349F9}"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4431C78-6180-4EEB-BF16-AC85FA4B40F1}" type="datetimeFigureOut">
              <a:rPr lang="en-US" smtClean="0"/>
              <a:t>6/7/2011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1525B29-3B1E-4FEC-B8CB-027780E349F9}"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4431C78-6180-4EEB-BF16-AC85FA4B40F1}" type="datetimeFigureOut">
              <a:rPr lang="en-US" smtClean="0"/>
              <a:t>6/7/2011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1525B29-3B1E-4FEC-B8CB-027780E349F9}"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4431C78-6180-4EEB-BF16-AC85FA4B40F1}" type="datetimeFigureOut">
              <a:rPr lang="en-US" smtClean="0"/>
              <a:t>6/7/2011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1525B29-3B1E-4FEC-B8CB-027780E349F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4431C78-6180-4EEB-BF16-AC85FA4B40F1}" type="datetimeFigureOut">
              <a:rPr lang="en-US" smtClean="0"/>
              <a:t>6/7/2011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1525B29-3B1E-4FEC-B8CB-027780E349F9}"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4431C78-6180-4EEB-BF16-AC85FA4B40F1}" type="datetimeFigureOut">
              <a:rPr lang="en-US" smtClean="0"/>
              <a:t>6/7/2011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1525B29-3B1E-4FEC-B8CB-027780E349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4431C78-6180-4EEB-BF16-AC85FA4B40F1}" type="datetimeFigureOut">
              <a:rPr lang="en-US" smtClean="0"/>
              <a:t>6/7/2011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1525B29-3B1E-4FEC-B8CB-027780E349F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4431C78-6180-4EEB-BF16-AC85FA4B40F1}" type="datetimeFigureOut">
              <a:rPr lang="en-US" smtClean="0"/>
              <a:t>6/7/2011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1525B29-3B1E-4FEC-B8CB-027780E349F9}"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4431C78-6180-4EEB-BF16-AC85FA4B40F1}" type="datetimeFigureOut">
              <a:rPr lang="en-US" smtClean="0"/>
              <a:t>6/7/2011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1525B29-3B1E-4FEC-B8CB-027780E349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4431C78-6180-4EEB-BF16-AC85FA4B40F1}" type="datetimeFigureOut">
              <a:rPr lang="en-US" smtClean="0"/>
              <a:t>6/7/2011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1525B29-3B1E-4FEC-B8CB-027780E349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4431C78-6180-4EEB-BF16-AC85FA4B40F1}" type="datetimeFigureOut">
              <a:rPr lang="en-US" smtClean="0"/>
              <a:t>6/7/2011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1525B29-3B1E-4FEC-B8CB-027780E349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Leaving the Big Deal: Consequences and Next Steps: The University of Oregon Experience</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North American Serials Interest Group</a:t>
            </a:r>
          </a:p>
          <a:p>
            <a:r>
              <a:rPr lang="en-US" dirty="0" smtClean="0"/>
              <a:t>June 3, 2011</a:t>
            </a:r>
          </a:p>
          <a:p>
            <a:r>
              <a:rPr lang="en-US" dirty="0" smtClean="0"/>
              <a:t>David C. Fowler</a:t>
            </a:r>
            <a:endParaRPr lang="en-US" dirty="0"/>
          </a:p>
        </p:txBody>
      </p:sp>
    </p:spTree>
    <p:extLst>
      <p:ext uri="{BB962C8B-B14F-4D97-AF65-F5344CB8AC3E}">
        <p14:creationId xmlns:p14="http://schemas.microsoft.com/office/powerpoint/2010/main" val="1390098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Founded in </a:t>
            </a:r>
            <a:r>
              <a:rPr lang="en-US" b="1" dirty="0" smtClean="0"/>
              <a:t>1876</a:t>
            </a:r>
            <a:r>
              <a:rPr lang="en-US" dirty="0" smtClean="0"/>
              <a:t>, the University has 263 academic programs and another 33 research centers and institutes.</a:t>
            </a:r>
          </a:p>
          <a:p>
            <a:r>
              <a:rPr lang="en-US" dirty="0" smtClean="0"/>
              <a:t>2010/11 FTE enrollment is </a:t>
            </a:r>
            <a:r>
              <a:rPr lang="en-US" b="1" dirty="0" smtClean="0"/>
              <a:t>23,389</a:t>
            </a:r>
            <a:r>
              <a:rPr lang="en-US" dirty="0" smtClean="0"/>
              <a:t>; 19,534 undergraduate students and 3,885 graduate and doctoral students.</a:t>
            </a:r>
          </a:p>
          <a:p>
            <a:r>
              <a:rPr lang="en-US" dirty="0" smtClean="0"/>
              <a:t>Student body comes from all 50 states, and 85 foreign countries.</a:t>
            </a:r>
          </a:p>
          <a:p>
            <a:r>
              <a:rPr lang="en-US" dirty="0" smtClean="0"/>
              <a:t>Division I athletic programs in 9 men’s and 10 women’s sports.</a:t>
            </a:r>
          </a:p>
          <a:p>
            <a:endParaRPr lang="en-US" dirty="0"/>
          </a:p>
        </p:txBody>
      </p:sp>
      <p:sp>
        <p:nvSpPr>
          <p:cNvPr id="3" name="Title 2"/>
          <p:cNvSpPr>
            <a:spLocks noGrp="1"/>
          </p:cNvSpPr>
          <p:nvPr>
            <p:ph type="title"/>
          </p:nvPr>
        </p:nvSpPr>
        <p:spPr/>
        <p:txBody>
          <a:bodyPr/>
          <a:lstStyle/>
          <a:p>
            <a:r>
              <a:rPr lang="en-US" dirty="0" smtClean="0"/>
              <a:t>University of Oregon</a:t>
            </a:r>
            <a:endParaRPr lang="en-US" dirty="0"/>
          </a:p>
        </p:txBody>
      </p:sp>
    </p:spTree>
    <p:extLst>
      <p:ext uri="{BB962C8B-B14F-4D97-AF65-F5344CB8AC3E}">
        <p14:creationId xmlns:p14="http://schemas.microsoft.com/office/powerpoint/2010/main" val="3949680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525963"/>
          </a:xfrm>
        </p:spPr>
        <p:txBody>
          <a:bodyPr>
            <a:normAutofit/>
          </a:bodyPr>
          <a:lstStyle/>
          <a:p>
            <a:r>
              <a:rPr lang="en-US" dirty="0" smtClean="0"/>
              <a:t>Consists of Knight Library, </a:t>
            </a:r>
            <a:r>
              <a:rPr lang="en-US" dirty="0" err="1" smtClean="0"/>
              <a:t>Jacqua</a:t>
            </a:r>
            <a:r>
              <a:rPr lang="en-US" dirty="0" smtClean="0"/>
              <a:t> Law Library. Science Library, AAA Library and Portland Library and Learning Commons.</a:t>
            </a:r>
          </a:p>
          <a:p>
            <a:r>
              <a:rPr lang="en-US" dirty="0" smtClean="0"/>
              <a:t>74 faculty, 85 classified staff, 58 student workers.</a:t>
            </a:r>
          </a:p>
          <a:p>
            <a:r>
              <a:rPr lang="en-US" dirty="0" smtClean="0"/>
              <a:t>3,138,936 books and serials.</a:t>
            </a:r>
          </a:p>
          <a:p>
            <a:r>
              <a:rPr lang="en-US" dirty="0" smtClean="0"/>
              <a:t>4,198,103 microforms.</a:t>
            </a:r>
          </a:p>
          <a:p>
            <a:r>
              <a:rPr lang="en-US" dirty="0" smtClean="0"/>
              <a:t>783,154 maps.</a:t>
            </a:r>
          </a:p>
          <a:p>
            <a:r>
              <a:rPr lang="en-US" dirty="0" smtClean="0"/>
              <a:t>1,327,009 slides and photos.</a:t>
            </a:r>
          </a:p>
        </p:txBody>
      </p:sp>
      <p:sp>
        <p:nvSpPr>
          <p:cNvPr id="3" name="Title 2"/>
          <p:cNvSpPr>
            <a:spLocks noGrp="1"/>
          </p:cNvSpPr>
          <p:nvPr>
            <p:ph type="title"/>
          </p:nvPr>
        </p:nvSpPr>
        <p:spPr/>
        <p:txBody>
          <a:bodyPr/>
          <a:lstStyle/>
          <a:p>
            <a:r>
              <a:rPr lang="en-US" dirty="0" smtClean="0"/>
              <a:t>UO Libraries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4191000"/>
            <a:ext cx="2548008" cy="2352675"/>
          </a:xfrm>
          <a:prstGeom prst="rect">
            <a:avLst/>
          </a:prstGeom>
        </p:spPr>
      </p:pic>
    </p:spTree>
    <p:extLst>
      <p:ext uri="{BB962C8B-B14F-4D97-AF65-F5344CB8AC3E}">
        <p14:creationId xmlns:p14="http://schemas.microsoft.com/office/powerpoint/2010/main" val="508680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291,531 electronic books.</a:t>
            </a:r>
          </a:p>
          <a:p>
            <a:r>
              <a:rPr lang="en-US" dirty="0" smtClean="0"/>
              <a:t>74,487 </a:t>
            </a:r>
            <a:r>
              <a:rPr lang="en-US" dirty="0"/>
              <a:t>current </a:t>
            </a:r>
            <a:r>
              <a:rPr lang="en-US" dirty="0" smtClean="0"/>
              <a:t>serials.</a:t>
            </a:r>
            <a:endParaRPr lang="en-US" dirty="0"/>
          </a:p>
          <a:p>
            <a:r>
              <a:rPr lang="en-US" dirty="0" smtClean="0"/>
              <a:t>2,468,633 full-text downloads.</a:t>
            </a:r>
          </a:p>
          <a:p>
            <a:r>
              <a:rPr lang="en-US" dirty="0" smtClean="0"/>
              <a:t>361,809 circulations of physical items.</a:t>
            </a:r>
          </a:p>
          <a:p>
            <a:r>
              <a:rPr lang="en-US" dirty="0" smtClean="0"/>
              <a:t>Total budget of $20,042,433.</a:t>
            </a:r>
          </a:p>
          <a:p>
            <a:r>
              <a:rPr lang="en-US" b="1" dirty="0" smtClean="0"/>
              <a:t>Materials budget of $6,427,158.</a:t>
            </a:r>
          </a:p>
          <a:p>
            <a:r>
              <a:rPr lang="en-US" dirty="0"/>
              <a:t>Member of </a:t>
            </a:r>
            <a:r>
              <a:rPr lang="en-US" dirty="0" smtClean="0"/>
              <a:t>Greater Western Library Alliance (GWLA) </a:t>
            </a:r>
            <a:r>
              <a:rPr lang="en-US" dirty="0"/>
              <a:t>and the </a:t>
            </a:r>
            <a:r>
              <a:rPr lang="en-US" dirty="0" err="1"/>
              <a:t>Orbis</a:t>
            </a:r>
            <a:r>
              <a:rPr lang="en-US" dirty="0"/>
              <a:t>-Cascade </a:t>
            </a:r>
            <a:r>
              <a:rPr lang="en-US" dirty="0" smtClean="0"/>
              <a:t>Alliance.</a:t>
            </a:r>
            <a:endParaRPr lang="en-US" dirty="0"/>
          </a:p>
          <a:p>
            <a:endParaRPr lang="en-US" dirty="0" smtClean="0"/>
          </a:p>
          <a:p>
            <a:endParaRPr lang="en-US" dirty="0"/>
          </a:p>
        </p:txBody>
      </p:sp>
      <p:sp>
        <p:nvSpPr>
          <p:cNvPr id="3" name="Title 2"/>
          <p:cNvSpPr>
            <a:spLocks noGrp="1"/>
          </p:cNvSpPr>
          <p:nvPr>
            <p:ph type="title"/>
          </p:nvPr>
        </p:nvSpPr>
        <p:spPr/>
        <p:txBody>
          <a:bodyPr/>
          <a:lstStyle/>
          <a:p>
            <a:r>
              <a:rPr lang="en-US" dirty="0"/>
              <a:t>UO Libraries</a:t>
            </a:r>
          </a:p>
        </p:txBody>
      </p:sp>
    </p:spTree>
    <p:extLst>
      <p:ext uri="{BB962C8B-B14F-4D97-AF65-F5344CB8AC3E}">
        <p14:creationId xmlns:p14="http://schemas.microsoft.com/office/powerpoint/2010/main" val="1223402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endParaRPr lang="en-US" dirty="0" smtClean="0"/>
          </a:p>
          <a:p>
            <a:endParaRPr lang="en-US" dirty="0"/>
          </a:p>
          <a:p>
            <a:endParaRPr lang="en-US" sz="2800" dirty="0" smtClean="0"/>
          </a:p>
          <a:p>
            <a:endParaRPr lang="en-US" sz="2800" dirty="0"/>
          </a:p>
          <a:p>
            <a:r>
              <a:rPr lang="en-US" sz="2800" dirty="0" smtClean="0"/>
              <a:t>UO was hit, like most schools, by the </a:t>
            </a:r>
            <a:r>
              <a:rPr lang="en-US" sz="2800" b="1" dirty="0" smtClean="0"/>
              <a:t>big economic downturn</a:t>
            </a:r>
            <a:r>
              <a:rPr lang="en-US" sz="2800" dirty="0" smtClean="0"/>
              <a:t>…</a:t>
            </a:r>
          </a:p>
          <a:p>
            <a:endParaRPr lang="en-US" dirty="0"/>
          </a:p>
        </p:txBody>
      </p:sp>
      <p:sp>
        <p:nvSpPr>
          <p:cNvPr id="3" name="Title 2"/>
          <p:cNvSpPr>
            <a:spLocks noGrp="1"/>
          </p:cNvSpPr>
          <p:nvPr>
            <p:ph type="title"/>
          </p:nvPr>
        </p:nvSpPr>
        <p:spPr/>
        <p:txBody>
          <a:bodyPr/>
          <a:lstStyle/>
          <a:p>
            <a:r>
              <a:rPr lang="en-US" dirty="0" smtClean="0"/>
              <a:t>The economy in 2008-09….</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1600200"/>
            <a:ext cx="2114550" cy="2466975"/>
          </a:xfrm>
          <a:prstGeom prst="rect">
            <a:avLst/>
          </a:prstGeom>
        </p:spPr>
      </p:pic>
    </p:spTree>
    <p:extLst>
      <p:ext uri="{BB962C8B-B14F-4D97-AF65-F5344CB8AC3E}">
        <p14:creationId xmlns:p14="http://schemas.microsoft.com/office/powerpoint/2010/main" val="414888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University of Oregon has historically been </a:t>
            </a:r>
            <a:r>
              <a:rPr lang="en-US" b="1" dirty="0"/>
              <a:t>neither a very rich or very poor public university. </a:t>
            </a:r>
          </a:p>
          <a:p>
            <a:r>
              <a:rPr lang="en-US" b="1" dirty="0"/>
              <a:t>Oregon ranks 43</a:t>
            </a:r>
            <a:r>
              <a:rPr lang="en-US" b="1" baseline="30000" dirty="0"/>
              <a:t>rd</a:t>
            </a:r>
            <a:r>
              <a:rPr lang="en-US" b="1" dirty="0"/>
              <a:t> </a:t>
            </a:r>
            <a:r>
              <a:rPr lang="en-US" dirty="0"/>
              <a:t>in the amount of state spending per student at public universities.</a:t>
            </a:r>
          </a:p>
          <a:p>
            <a:r>
              <a:rPr lang="en-US" dirty="0"/>
              <a:t>Over the years it has, by necessity, </a:t>
            </a:r>
            <a:r>
              <a:rPr lang="en-US" b="1" dirty="0"/>
              <a:t>weaned itself off public funding.</a:t>
            </a:r>
          </a:p>
          <a:p>
            <a:r>
              <a:rPr lang="en-US" dirty="0"/>
              <a:t>The State of Oregon now provides </a:t>
            </a:r>
            <a:r>
              <a:rPr lang="en-US" b="1" dirty="0"/>
              <a:t>less than 10% </a:t>
            </a:r>
            <a:r>
              <a:rPr lang="en-US" dirty="0"/>
              <a:t>of UO’s funding.</a:t>
            </a:r>
          </a:p>
          <a:p>
            <a:endParaRPr lang="en-US" dirty="0"/>
          </a:p>
        </p:txBody>
      </p:sp>
      <p:sp>
        <p:nvSpPr>
          <p:cNvPr id="3" name="Title 2"/>
          <p:cNvSpPr>
            <a:spLocks noGrp="1"/>
          </p:cNvSpPr>
          <p:nvPr>
            <p:ph type="title"/>
          </p:nvPr>
        </p:nvSpPr>
        <p:spPr/>
        <p:txBody>
          <a:bodyPr>
            <a:normAutofit fontScale="90000"/>
          </a:bodyPr>
          <a:lstStyle/>
          <a:p>
            <a:r>
              <a:rPr lang="en-US" dirty="0" smtClean="0"/>
              <a:t>Our economic situation, the facts:	</a:t>
            </a:r>
            <a:endParaRPr lang="en-US" dirty="0"/>
          </a:p>
        </p:txBody>
      </p:sp>
    </p:spTree>
    <p:extLst>
      <p:ext uri="{BB962C8B-B14F-4D97-AF65-F5344CB8AC3E}">
        <p14:creationId xmlns:p14="http://schemas.microsoft.com/office/powerpoint/2010/main" val="352374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Due to the 2008-09 economic downturn and other budgetary pressures, </a:t>
            </a:r>
            <a:r>
              <a:rPr lang="en-US" b="1" dirty="0"/>
              <a:t>the UO took a 20% cut in state funding </a:t>
            </a:r>
            <a:r>
              <a:rPr lang="en-US" dirty="0"/>
              <a:t>in </a:t>
            </a:r>
            <a:r>
              <a:rPr lang="en-US" dirty="0" smtClean="0"/>
              <a:t>that biennium</a:t>
            </a:r>
            <a:r>
              <a:rPr lang="en-US" dirty="0"/>
              <a:t>.</a:t>
            </a:r>
          </a:p>
          <a:p>
            <a:r>
              <a:rPr lang="en-US" dirty="0"/>
              <a:t>The University recently </a:t>
            </a:r>
            <a:r>
              <a:rPr lang="en-US" b="1" dirty="0"/>
              <a:t>raised tuition by 7.5%</a:t>
            </a:r>
            <a:r>
              <a:rPr lang="en-US" dirty="0"/>
              <a:t> to help bridge the </a:t>
            </a:r>
            <a:r>
              <a:rPr lang="en-US" dirty="0" smtClean="0"/>
              <a:t>gap in 2010. It is going up another </a:t>
            </a:r>
            <a:r>
              <a:rPr lang="en-US" dirty="0"/>
              <a:t>6% </a:t>
            </a:r>
            <a:r>
              <a:rPr lang="en-US" dirty="0" smtClean="0"/>
              <a:t>in 2011.</a:t>
            </a:r>
            <a:endParaRPr lang="en-US" dirty="0"/>
          </a:p>
          <a:p>
            <a:r>
              <a:rPr lang="en-US" b="1" dirty="0"/>
              <a:t>The University Foundation has worked to raise $853,000,000 in new donations and pledges </a:t>
            </a:r>
            <a:r>
              <a:rPr lang="en-US" dirty="0"/>
              <a:t>to help bolster its endowment in the last two years. </a:t>
            </a:r>
          </a:p>
          <a:p>
            <a:pPr marL="109728" indent="0">
              <a:buNone/>
            </a:pPr>
            <a:endParaRPr lang="en-US" dirty="0"/>
          </a:p>
        </p:txBody>
      </p:sp>
      <p:sp>
        <p:nvSpPr>
          <p:cNvPr id="3" name="Title 2"/>
          <p:cNvSpPr>
            <a:spLocks noGrp="1"/>
          </p:cNvSpPr>
          <p:nvPr>
            <p:ph type="title"/>
          </p:nvPr>
        </p:nvSpPr>
        <p:spPr/>
        <p:txBody>
          <a:bodyPr/>
          <a:lstStyle/>
          <a:p>
            <a:r>
              <a:rPr lang="en-US" dirty="0" smtClean="0"/>
              <a:t>Cuts at UO:</a:t>
            </a:r>
            <a:endParaRPr lang="en-US" dirty="0"/>
          </a:p>
        </p:txBody>
      </p:sp>
    </p:spTree>
    <p:extLst>
      <p:ext uri="{BB962C8B-B14F-4D97-AF65-F5344CB8AC3E}">
        <p14:creationId xmlns:p14="http://schemas.microsoft.com/office/powerpoint/2010/main" val="1681569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Similar </a:t>
            </a:r>
            <a:r>
              <a:rPr lang="en-US" dirty="0"/>
              <a:t>cuts to what the University absorbed impacted the library initially.</a:t>
            </a:r>
          </a:p>
          <a:p>
            <a:r>
              <a:rPr lang="en-US" dirty="0"/>
              <a:t>Dating back to the last serials cancellation project in 2003-05, the library </a:t>
            </a:r>
            <a:r>
              <a:rPr lang="en-US" b="1" dirty="0"/>
              <a:t>worked to eliminate as much format duplication as possible.</a:t>
            </a:r>
          </a:p>
          <a:p>
            <a:r>
              <a:rPr lang="en-US" dirty="0"/>
              <a:t>However, serials inflation was gradually catching up with the savings previously </a:t>
            </a:r>
            <a:r>
              <a:rPr lang="en-US" dirty="0" smtClean="0"/>
              <a:t>achieved, as illustrated here:</a:t>
            </a:r>
            <a:endParaRPr lang="en-US" dirty="0"/>
          </a:p>
          <a:p>
            <a:pPr marL="109728" indent="0">
              <a:buNone/>
            </a:pPr>
            <a:endParaRPr lang="en-US" dirty="0"/>
          </a:p>
        </p:txBody>
      </p:sp>
      <p:sp>
        <p:nvSpPr>
          <p:cNvPr id="3" name="Title 2"/>
          <p:cNvSpPr>
            <a:spLocks noGrp="1"/>
          </p:cNvSpPr>
          <p:nvPr>
            <p:ph type="title"/>
          </p:nvPr>
        </p:nvSpPr>
        <p:spPr/>
        <p:txBody>
          <a:bodyPr>
            <a:normAutofit fontScale="90000"/>
          </a:bodyPr>
          <a:lstStyle/>
          <a:p>
            <a:r>
              <a:rPr lang="en-US" dirty="0" smtClean="0"/>
              <a:t>The Library Budget Crisis, Background:</a:t>
            </a:r>
            <a:endParaRPr lang="en-US" dirty="0"/>
          </a:p>
        </p:txBody>
      </p:sp>
    </p:spTree>
    <p:extLst>
      <p:ext uri="{BB962C8B-B14F-4D97-AF65-F5344CB8AC3E}">
        <p14:creationId xmlns:p14="http://schemas.microsoft.com/office/powerpoint/2010/main" val="2146781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nvGraphicFramePr>
        <p:xfrm>
          <a:off x="457200" y="457200"/>
          <a:ext cx="8229600" cy="5943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1627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b="1" dirty="0" smtClean="0"/>
          </a:p>
          <a:p>
            <a:r>
              <a:rPr lang="en-US" b="1" dirty="0" smtClean="0"/>
              <a:t>Journal prices inflate</a:t>
            </a:r>
            <a:r>
              <a:rPr lang="en-US" dirty="0" smtClean="0"/>
              <a:t>, on average, between </a:t>
            </a:r>
            <a:r>
              <a:rPr lang="en-US" b="1" dirty="0" smtClean="0"/>
              <a:t>8 and 10 percent each year.</a:t>
            </a:r>
          </a:p>
          <a:p>
            <a:endParaRPr lang="en-US" b="1" dirty="0" smtClean="0"/>
          </a:p>
          <a:p>
            <a:r>
              <a:rPr lang="en-US" dirty="0" smtClean="0"/>
              <a:t>If </a:t>
            </a:r>
            <a:r>
              <a:rPr lang="en-US" dirty="0"/>
              <a:t>we didn’t reduce the materials budget, our ability to purchase other collection items would be compromised.</a:t>
            </a:r>
          </a:p>
          <a:p>
            <a:endParaRPr lang="en-US" dirty="0"/>
          </a:p>
        </p:txBody>
      </p:sp>
      <p:sp>
        <p:nvSpPr>
          <p:cNvPr id="3" name="Title 2"/>
          <p:cNvSpPr>
            <a:spLocks noGrp="1"/>
          </p:cNvSpPr>
          <p:nvPr>
            <p:ph type="title"/>
          </p:nvPr>
        </p:nvSpPr>
        <p:spPr/>
        <p:txBody>
          <a:bodyPr/>
          <a:lstStyle/>
          <a:p>
            <a:r>
              <a:rPr lang="en-US" dirty="0" smtClean="0"/>
              <a:t>Library Issues and Problems</a:t>
            </a:r>
            <a:endParaRPr lang="en-US" dirty="0"/>
          </a:p>
        </p:txBody>
      </p:sp>
    </p:spTree>
    <p:extLst>
      <p:ext uri="{BB962C8B-B14F-4D97-AF65-F5344CB8AC3E}">
        <p14:creationId xmlns:p14="http://schemas.microsoft.com/office/powerpoint/2010/main" val="2922328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Eliminate </a:t>
            </a:r>
            <a:r>
              <a:rPr lang="en-US" dirty="0"/>
              <a:t>any remaining format duplication in titles</a:t>
            </a:r>
            <a:r>
              <a:rPr lang="en-US" dirty="0" smtClean="0"/>
              <a:t>.</a:t>
            </a:r>
          </a:p>
          <a:p>
            <a:pPr marL="109728" indent="0">
              <a:buNone/>
            </a:pPr>
            <a:endParaRPr lang="en-US" dirty="0"/>
          </a:p>
          <a:p>
            <a:r>
              <a:rPr lang="en-US" b="1" dirty="0"/>
              <a:t>Target high-cost/low-use titles</a:t>
            </a:r>
            <a:r>
              <a:rPr lang="en-US" b="1" dirty="0" smtClean="0"/>
              <a:t>.</a:t>
            </a:r>
          </a:p>
          <a:p>
            <a:pPr marL="109728" indent="0">
              <a:buNone/>
            </a:pPr>
            <a:endParaRPr lang="en-US" b="1" dirty="0" smtClean="0"/>
          </a:p>
          <a:p>
            <a:r>
              <a:rPr lang="en-US" b="1" dirty="0" smtClean="0"/>
              <a:t>And crucially:</a:t>
            </a:r>
          </a:p>
          <a:p>
            <a:endParaRPr lang="en-US" b="1" dirty="0"/>
          </a:p>
          <a:p>
            <a:pPr marL="109728" indent="0">
              <a:buNone/>
            </a:pPr>
            <a:r>
              <a:rPr lang="en-US" dirty="0"/>
              <a:t>Some of our “Big Deal” deals </a:t>
            </a:r>
            <a:r>
              <a:rPr lang="en-US" b="1" dirty="0"/>
              <a:t>would have to be </a:t>
            </a:r>
            <a:r>
              <a:rPr lang="en-US" b="1" dirty="0" smtClean="0"/>
              <a:t>broken…</a:t>
            </a:r>
            <a:endParaRPr lang="en-US" b="1" dirty="0"/>
          </a:p>
          <a:p>
            <a:endParaRPr lang="en-US" dirty="0"/>
          </a:p>
        </p:txBody>
      </p:sp>
      <p:sp>
        <p:nvSpPr>
          <p:cNvPr id="3" name="Title 2"/>
          <p:cNvSpPr>
            <a:spLocks noGrp="1"/>
          </p:cNvSpPr>
          <p:nvPr>
            <p:ph type="title"/>
          </p:nvPr>
        </p:nvSpPr>
        <p:spPr/>
        <p:txBody>
          <a:bodyPr/>
          <a:lstStyle/>
          <a:p>
            <a:r>
              <a:rPr lang="en-US" dirty="0" smtClean="0"/>
              <a:t>Our Plan	</a:t>
            </a:r>
            <a:endParaRPr lang="en-US" dirty="0"/>
          </a:p>
        </p:txBody>
      </p:sp>
    </p:spTree>
    <p:extLst>
      <p:ext uri="{BB962C8B-B14F-4D97-AF65-F5344CB8AC3E}">
        <p14:creationId xmlns:p14="http://schemas.microsoft.com/office/powerpoint/2010/main" val="3160479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Using </a:t>
            </a:r>
            <a:r>
              <a:rPr lang="en-US" dirty="0"/>
              <a:t>360 Counter, we took the 2007 and 2008 journal cost and usage statistics and </a:t>
            </a:r>
            <a:r>
              <a:rPr lang="en-US" b="1" dirty="0"/>
              <a:t>determined the cost-per-use</a:t>
            </a:r>
            <a:r>
              <a:rPr lang="en-US" dirty="0"/>
              <a:t> (CPU), and then </a:t>
            </a:r>
            <a:r>
              <a:rPr lang="en-US" b="1" dirty="0"/>
              <a:t>ranked them overall and within their aggregator. </a:t>
            </a:r>
            <a:r>
              <a:rPr lang="en-US" dirty="0"/>
              <a:t>This information was provided to subject specialists to </a:t>
            </a:r>
            <a:r>
              <a:rPr lang="en-US" b="1" dirty="0"/>
              <a:t>help guide their de-selection decisions.</a:t>
            </a:r>
          </a:p>
          <a:p>
            <a:endParaRPr lang="en-US" dirty="0"/>
          </a:p>
        </p:txBody>
      </p:sp>
      <p:sp>
        <p:nvSpPr>
          <p:cNvPr id="3" name="Title 2"/>
          <p:cNvSpPr>
            <a:spLocks noGrp="1"/>
          </p:cNvSpPr>
          <p:nvPr>
            <p:ph type="title"/>
          </p:nvPr>
        </p:nvSpPr>
        <p:spPr/>
        <p:txBody>
          <a:bodyPr/>
          <a:lstStyle/>
          <a:p>
            <a:r>
              <a:rPr lang="en-US" dirty="0" smtClean="0"/>
              <a:t>Our Plan</a:t>
            </a:r>
            <a:endParaRPr lang="en-US" dirty="0"/>
          </a:p>
        </p:txBody>
      </p:sp>
    </p:spTree>
    <p:extLst>
      <p:ext uri="{BB962C8B-B14F-4D97-AF65-F5344CB8AC3E}">
        <p14:creationId xmlns:p14="http://schemas.microsoft.com/office/powerpoint/2010/main" val="1086290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cstate="print"/>
          <a:srcRect l="1754" t="17857" r="877" b="4762"/>
          <a:stretch>
            <a:fillRect/>
          </a:stretch>
        </p:blipFill>
        <p:spPr bwMode="auto">
          <a:xfrm>
            <a:off x="304800" y="533400"/>
            <a:ext cx="8534400" cy="6019800"/>
          </a:xfrm>
          <a:prstGeom prst="rect">
            <a:avLst/>
          </a:prstGeom>
          <a:noFill/>
          <a:ln w="9525">
            <a:noFill/>
            <a:miter lim="800000"/>
            <a:headEnd/>
            <a:tailEnd/>
          </a:ln>
        </p:spPr>
      </p:pic>
    </p:spTree>
    <p:extLst>
      <p:ext uri="{BB962C8B-B14F-4D97-AF65-F5344CB8AC3E}">
        <p14:creationId xmlns:p14="http://schemas.microsoft.com/office/powerpoint/2010/main" val="1795767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First, </a:t>
            </a:r>
            <a:r>
              <a:rPr lang="en-US" b="1" dirty="0" smtClean="0"/>
              <a:t>Pay-per-view </a:t>
            </a:r>
            <a:r>
              <a:rPr lang="en-US" b="1" dirty="0"/>
              <a:t>access to Science Direct </a:t>
            </a:r>
            <a:r>
              <a:rPr lang="en-US" dirty="0"/>
              <a:t>was rising at an unsustainable rate, and it was </a:t>
            </a:r>
            <a:r>
              <a:rPr lang="en-US" dirty="0" smtClean="0"/>
              <a:t>decided </a:t>
            </a:r>
            <a:r>
              <a:rPr lang="en-US" dirty="0"/>
              <a:t>to </a:t>
            </a:r>
            <a:r>
              <a:rPr lang="en-US" b="1" dirty="0"/>
              <a:t>cut this service.</a:t>
            </a:r>
          </a:p>
          <a:p>
            <a:r>
              <a:rPr lang="en-US" dirty="0" smtClean="0"/>
              <a:t>The </a:t>
            </a:r>
            <a:r>
              <a:rPr lang="en-US" dirty="0"/>
              <a:t>UO Collection Manager’s Group began meeting with their Oregon State University counterparts to look at </a:t>
            </a:r>
            <a:r>
              <a:rPr lang="en-US" dirty="0" smtClean="0"/>
              <a:t>general ways </a:t>
            </a:r>
            <a:r>
              <a:rPr lang="en-US" b="1" dirty="0"/>
              <a:t>to collaborate on collection development in the future.</a:t>
            </a:r>
          </a:p>
          <a:p>
            <a:r>
              <a:rPr lang="en-US" dirty="0"/>
              <a:t>The </a:t>
            </a:r>
            <a:r>
              <a:rPr lang="en-US" b="1" dirty="0"/>
              <a:t>biggest success </a:t>
            </a:r>
            <a:r>
              <a:rPr lang="en-US" dirty="0"/>
              <a:t>from this effort was </a:t>
            </a:r>
            <a:r>
              <a:rPr lang="en-US" b="1" dirty="0"/>
              <a:t>collaboration on a shared Elsevier collection deal</a:t>
            </a:r>
            <a:r>
              <a:rPr lang="en-US" dirty="0"/>
              <a:t>.</a:t>
            </a:r>
          </a:p>
          <a:p>
            <a:r>
              <a:rPr lang="en-US" dirty="0"/>
              <a:t>Portland State University was later added to this particular initiative.</a:t>
            </a:r>
          </a:p>
          <a:p>
            <a:endParaRPr lang="en-US" dirty="0"/>
          </a:p>
        </p:txBody>
      </p:sp>
      <p:sp>
        <p:nvSpPr>
          <p:cNvPr id="3" name="Title 2"/>
          <p:cNvSpPr>
            <a:spLocks noGrp="1"/>
          </p:cNvSpPr>
          <p:nvPr>
            <p:ph type="title"/>
          </p:nvPr>
        </p:nvSpPr>
        <p:spPr/>
        <p:txBody>
          <a:bodyPr/>
          <a:lstStyle/>
          <a:p>
            <a:r>
              <a:rPr lang="en-US" dirty="0" smtClean="0"/>
              <a:t>Implementation - Elsevier</a:t>
            </a:r>
            <a:endParaRPr lang="en-US" dirty="0"/>
          </a:p>
        </p:txBody>
      </p:sp>
    </p:spTree>
    <p:extLst>
      <p:ext uri="{BB962C8B-B14F-4D97-AF65-F5344CB8AC3E}">
        <p14:creationId xmlns:p14="http://schemas.microsoft.com/office/powerpoint/2010/main" val="1667969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525963"/>
          </a:xfrm>
        </p:spPr>
        <p:txBody>
          <a:bodyPr>
            <a:normAutofit/>
          </a:bodyPr>
          <a:lstStyle/>
          <a:p>
            <a:r>
              <a:rPr lang="en-US" dirty="0" smtClean="0"/>
              <a:t>The previously-existing Elsevier deal covered the entire </a:t>
            </a:r>
            <a:r>
              <a:rPr lang="en-US" dirty="0" err="1" smtClean="0"/>
              <a:t>Orbis</a:t>
            </a:r>
            <a:r>
              <a:rPr lang="en-US" dirty="0" smtClean="0"/>
              <a:t>-Cascade Alliance (36 schools), not just UO, OSU and PSU.</a:t>
            </a:r>
          </a:p>
          <a:p>
            <a:r>
              <a:rPr lang="en-US" dirty="0" smtClean="0"/>
              <a:t>Of the 3 schools in the new deal:</a:t>
            </a:r>
          </a:p>
          <a:p>
            <a:pPr marL="109728" indent="0">
              <a:buNone/>
            </a:pPr>
            <a:r>
              <a:rPr lang="en-US" dirty="0" smtClean="0"/>
              <a:t>OSU: 55% of dollars spent</a:t>
            </a:r>
          </a:p>
          <a:p>
            <a:pPr marL="109728" indent="0">
              <a:buNone/>
            </a:pPr>
            <a:r>
              <a:rPr lang="en-US" dirty="0" smtClean="0"/>
              <a:t>UO: 25% </a:t>
            </a:r>
          </a:p>
          <a:p>
            <a:pPr marL="109728" indent="0">
              <a:buNone/>
            </a:pPr>
            <a:r>
              <a:rPr lang="en-US" dirty="0" smtClean="0"/>
              <a:t>PSU: 20%</a:t>
            </a:r>
            <a:endParaRPr lang="en-US" dirty="0"/>
          </a:p>
          <a:p>
            <a:r>
              <a:rPr lang="en-US" dirty="0" smtClean="0"/>
              <a:t>UO required ~$58,000 in cuts.</a:t>
            </a:r>
          </a:p>
        </p:txBody>
      </p:sp>
      <p:sp>
        <p:nvSpPr>
          <p:cNvPr id="3" name="Title 2"/>
          <p:cNvSpPr>
            <a:spLocks noGrp="1"/>
          </p:cNvSpPr>
          <p:nvPr>
            <p:ph type="title"/>
          </p:nvPr>
        </p:nvSpPr>
        <p:spPr/>
        <p:txBody>
          <a:bodyPr/>
          <a:lstStyle/>
          <a:p>
            <a:r>
              <a:rPr lang="en-US" dirty="0" smtClean="0"/>
              <a:t>The Elsevier Deal</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7324" b="22939"/>
          <a:stretch/>
        </p:blipFill>
        <p:spPr>
          <a:xfrm>
            <a:off x="2057400" y="5105400"/>
            <a:ext cx="2057400" cy="122903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5219700"/>
            <a:ext cx="2077758" cy="1447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8123" y="5587181"/>
            <a:ext cx="2686522" cy="685800"/>
          </a:xfrm>
          <a:prstGeom prst="rect">
            <a:avLst/>
          </a:prstGeom>
        </p:spPr>
      </p:pic>
    </p:spTree>
    <p:extLst>
      <p:ext uri="{BB962C8B-B14F-4D97-AF65-F5344CB8AC3E}">
        <p14:creationId xmlns:p14="http://schemas.microsoft.com/office/powerpoint/2010/main" val="857379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l="1111" t="16474" r="1111" b="4167"/>
          <a:stretch>
            <a:fillRect/>
          </a:stretch>
        </p:blipFill>
        <p:spPr bwMode="auto">
          <a:xfrm>
            <a:off x="304800" y="228600"/>
            <a:ext cx="8534400" cy="6172200"/>
          </a:xfrm>
          <a:prstGeom prst="rect">
            <a:avLst/>
          </a:prstGeom>
          <a:noFill/>
          <a:ln w="9525">
            <a:noFill/>
            <a:miter lim="800000"/>
            <a:headEnd/>
            <a:tailEnd/>
          </a:ln>
        </p:spPr>
      </p:pic>
    </p:spTree>
    <p:extLst>
      <p:ext uri="{BB962C8B-B14F-4D97-AF65-F5344CB8AC3E}">
        <p14:creationId xmlns:p14="http://schemas.microsoft.com/office/powerpoint/2010/main" val="671125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l="2222" t="16667" r="1111" b="5556"/>
          <a:stretch>
            <a:fillRect/>
          </a:stretch>
        </p:blipFill>
        <p:spPr bwMode="auto">
          <a:xfrm>
            <a:off x="238125" y="457200"/>
            <a:ext cx="8524875" cy="6019800"/>
          </a:xfrm>
          <a:prstGeom prst="rect">
            <a:avLst/>
          </a:prstGeom>
          <a:noFill/>
          <a:ln w="9525">
            <a:noFill/>
            <a:miter lim="800000"/>
            <a:headEnd/>
            <a:tailEnd/>
          </a:ln>
        </p:spPr>
      </p:pic>
    </p:spTree>
    <p:extLst>
      <p:ext uri="{BB962C8B-B14F-4D97-AF65-F5344CB8AC3E}">
        <p14:creationId xmlns:p14="http://schemas.microsoft.com/office/powerpoint/2010/main" val="1712345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As soon as our intentions were made known, Elsevier asked for separate meetings with the 3 schools’ leadership.</a:t>
            </a:r>
          </a:p>
          <a:p>
            <a:r>
              <a:rPr lang="en-US" dirty="0" smtClean="0"/>
              <a:t>We made it clear we would only meet together.</a:t>
            </a:r>
          </a:p>
          <a:p>
            <a:r>
              <a:rPr lang="en-US" dirty="0" smtClean="0"/>
              <a:t>We initially needed a combined cancellation of 18% across all 3 schools.</a:t>
            </a:r>
          </a:p>
          <a:p>
            <a:r>
              <a:rPr lang="en-US" dirty="0" smtClean="0"/>
              <a:t>Elsevier wanted us to hold cuts to 10%</a:t>
            </a:r>
          </a:p>
          <a:p>
            <a:r>
              <a:rPr lang="en-US" dirty="0" smtClean="0"/>
              <a:t>We negotiated a reduced content fee, which enabled us to reduce cancellations to 14%.</a:t>
            </a:r>
            <a:endParaRPr lang="en-US" dirty="0"/>
          </a:p>
        </p:txBody>
      </p:sp>
      <p:sp>
        <p:nvSpPr>
          <p:cNvPr id="3" name="Title 2"/>
          <p:cNvSpPr>
            <a:spLocks noGrp="1"/>
          </p:cNvSpPr>
          <p:nvPr>
            <p:ph type="title"/>
          </p:nvPr>
        </p:nvSpPr>
        <p:spPr/>
        <p:txBody>
          <a:bodyPr/>
          <a:lstStyle/>
          <a:p>
            <a:r>
              <a:rPr lang="en-US" dirty="0" smtClean="0"/>
              <a:t>Downsizing the Elsevier Deal</a:t>
            </a:r>
            <a:endParaRPr lang="en-US" dirty="0"/>
          </a:p>
        </p:txBody>
      </p:sp>
    </p:spTree>
    <p:extLst>
      <p:ext uri="{BB962C8B-B14F-4D97-AF65-F5344CB8AC3E}">
        <p14:creationId xmlns:p14="http://schemas.microsoft.com/office/powerpoint/2010/main" val="3366651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Elsevier had presented a formal content fee offer of 25%</a:t>
            </a:r>
          </a:p>
          <a:p>
            <a:r>
              <a:rPr lang="en-US" dirty="0" smtClean="0"/>
              <a:t>However, all 3 schools recorded a verbal 12.5% content fee offer from them.</a:t>
            </a:r>
          </a:p>
          <a:p>
            <a:r>
              <a:rPr lang="en-US" dirty="0" smtClean="0"/>
              <a:t>OSU and PSU needed to be released from their current contracts as well.</a:t>
            </a:r>
          </a:p>
          <a:p>
            <a:r>
              <a:rPr lang="en-US" dirty="0" smtClean="0"/>
              <a:t>UO was using a 1-year interim contract.</a:t>
            </a:r>
          </a:p>
          <a:p>
            <a:r>
              <a:rPr lang="en-US" dirty="0" smtClean="0"/>
              <a:t>These terms did not include Cell Press titles.</a:t>
            </a:r>
          </a:p>
          <a:p>
            <a:endParaRPr lang="en-US" dirty="0" smtClean="0"/>
          </a:p>
          <a:p>
            <a:endParaRPr lang="en-US" dirty="0"/>
          </a:p>
        </p:txBody>
      </p:sp>
      <p:sp>
        <p:nvSpPr>
          <p:cNvPr id="3" name="Title 2"/>
          <p:cNvSpPr>
            <a:spLocks noGrp="1"/>
          </p:cNvSpPr>
          <p:nvPr>
            <p:ph type="title"/>
          </p:nvPr>
        </p:nvSpPr>
        <p:spPr/>
        <p:txBody>
          <a:bodyPr/>
          <a:lstStyle/>
          <a:p>
            <a:r>
              <a:rPr lang="en-US" dirty="0"/>
              <a:t>Downsizing the Elsevier Deal</a:t>
            </a:r>
          </a:p>
        </p:txBody>
      </p:sp>
    </p:spTree>
    <p:extLst>
      <p:ext uri="{BB962C8B-B14F-4D97-AF65-F5344CB8AC3E}">
        <p14:creationId xmlns:p14="http://schemas.microsoft.com/office/powerpoint/2010/main" val="2376137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Elsevier then countered with two options:</a:t>
            </a:r>
          </a:p>
          <a:p>
            <a:r>
              <a:rPr lang="en-US" dirty="0" smtClean="0"/>
              <a:t>A) 10% cuts,10% content fee, a UTL and sharing of titles; or:</a:t>
            </a:r>
          </a:p>
          <a:p>
            <a:r>
              <a:rPr lang="en-US" dirty="0" smtClean="0"/>
              <a:t>B) 14% cuts,12.5% content fee, a UTL and no sharing of each other’s titles.</a:t>
            </a:r>
          </a:p>
          <a:p>
            <a:r>
              <a:rPr lang="en-US" dirty="0" smtClean="0"/>
              <a:t>First option was rejected; We countered with full sharing for Option B and a 3 years of 0% increases.</a:t>
            </a:r>
          </a:p>
          <a:p>
            <a:r>
              <a:rPr lang="en-US" dirty="0" smtClean="0"/>
              <a:t>Our counter was accepted except for the inflation request. (0%/2%/5%)</a:t>
            </a:r>
            <a:endParaRPr lang="en-US" dirty="0"/>
          </a:p>
        </p:txBody>
      </p:sp>
      <p:sp>
        <p:nvSpPr>
          <p:cNvPr id="3" name="Title 2"/>
          <p:cNvSpPr>
            <a:spLocks noGrp="1"/>
          </p:cNvSpPr>
          <p:nvPr>
            <p:ph type="title"/>
          </p:nvPr>
        </p:nvSpPr>
        <p:spPr/>
        <p:txBody>
          <a:bodyPr/>
          <a:lstStyle/>
          <a:p>
            <a:r>
              <a:rPr lang="en-US" dirty="0"/>
              <a:t>Downsizing the Elsevier Deal</a:t>
            </a:r>
          </a:p>
        </p:txBody>
      </p:sp>
    </p:spTree>
    <p:extLst>
      <p:ext uri="{BB962C8B-B14F-4D97-AF65-F5344CB8AC3E}">
        <p14:creationId xmlns:p14="http://schemas.microsoft.com/office/powerpoint/2010/main" val="3804616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Schools opted for a 2-year deal.</a:t>
            </a:r>
          </a:p>
          <a:p>
            <a:r>
              <a:rPr lang="en-US" dirty="0" smtClean="0"/>
              <a:t>We are reaching the end of the first-post-Big Deal </a:t>
            </a:r>
            <a:r>
              <a:rPr lang="en-US" dirty="0" err="1" smtClean="0"/>
              <a:t>deal</a:t>
            </a:r>
            <a:r>
              <a:rPr lang="en-US" dirty="0" smtClean="0"/>
              <a:t>.</a:t>
            </a:r>
          </a:p>
          <a:p>
            <a:r>
              <a:rPr lang="en-US" dirty="0" smtClean="0"/>
              <a:t>Negotiations have re-started with Elsevier.</a:t>
            </a:r>
          </a:p>
          <a:p>
            <a:r>
              <a:rPr lang="en-US" dirty="0" smtClean="0"/>
              <a:t>A brief attempt to re-offer the Freedom Collection was aborted by Elsevier.</a:t>
            </a:r>
          </a:p>
          <a:p>
            <a:r>
              <a:rPr lang="en-US" dirty="0" smtClean="0"/>
              <a:t>Hoping to have a 3-5 year deal in place by summer’s end.</a:t>
            </a:r>
          </a:p>
          <a:p>
            <a:r>
              <a:rPr lang="en-US" dirty="0" smtClean="0"/>
              <a:t>No major title adjustments.</a:t>
            </a:r>
          </a:p>
          <a:p>
            <a:r>
              <a:rPr lang="en-US" dirty="0" smtClean="0"/>
              <a:t>Holds inflation to very reasonable levels.</a:t>
            </a:r>
            <a:endParaRPr lang="en-US" dirty="0"/>
          </a:p>
        </p:txBody>
      </p:sp>
      <p:sp>
        <p:nvSpPr>
          <p:cNvPr id="3" name="Title 2"/>
          <p:cNvSpPr>
            <a:spLocks noGrp="1"/>
          </p:cNvSpPr>
          <p:nvPr>
            <p:ph type="title"/>
          </p:nvPr>
        </p:nvSpPr>
        <p:spPr/>
        <p:txBody>
          <a:bodyPr/>
          <a:lstStyle/>
          <a:p>
            <a:r>
              <a:rPr lang="en-US" dirty="0" smtClean="0"/>
              <a:t>Elsevier Now	</a:t>
            </a:r>
            <a:endParaRPr lang="en-US" dirty="0"/>
          </a:p>
        </p:txBody>
      </p:sp>
    </p:spTree>
    <p:extLst>
      <p:ext uri="{BB962C8B-B14F-4D97-AF65-F5344CB8AC3E}">
        <p14:creationId xmlns:p14="http://schemas.microsoft.com/office/powerpoint/2010/main" val="839108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At UO ( not </a:t>
            </a:r>
            <a:r>
              <a:rPr lang="en-US" dirty="0" err="1" smtClean="0"/>
              <a:t>inc.</a:t>
            </a:r>
            <a:r>
              <a:rPr lang="en-US" dirty="0" smtClean="0"/>
              <a:t> Cell Press &amp; Law School):</a:t>
            </a:r>
          </a:p>
          <a:p>
            <a:pPr marL="109728" indent="0">
              <a:buNone/>
            </a:pPr>
            <a:endParaRPr lang="en-US" dirty="0" smtClean="0"/>
          </a:p>
          <a:p>
            <a:r>
              <a:rPr lang="en-US" dirty="0" smtClean="0"/>
              <a:t>2009 (before cuts): $406,566.20</a:t>
            </a:r>
          </a:p>
          <a:p>
            <a:r>
              <a:rPr lang="en-US" dirty="0" smtClean="0"/>
              <a:t>2010 (after cuts, year 1: $361,689.49 (-11%)</a:t>
            </a:r>
          </a:p>
          <a:p>
            <a:r>
              <a:rPr lang="en-US" dirty="0" smtClean="0"/>
              <a:t>2011 (after cuts, year 2): $372,540.18</a:t>
            </a:r>
          </a:p>
          <a:p>
            <a:r>
              <a:rPr lang="en-US" dirty="0" smtClean="0"/>
              <a:t>2012 (projected): $387,593.00</a:t>
            </a:r>
          </a:p>
          <a:p>
            <a:r>
              <a:rPr lang="en-US" dirty="0" smtClean="0"/>
              <a:t>2013 (projected): $403,097.00</a:t>
            </a:r>
          </a:p>
          <a:p>
            <a:r>
              <a:rPr lang="en-US" dirty="0" smtClean="0"/>
              <a:t>2014 (projected): $419,221.00</a:t>
            </a:r>
          </a:p>
          <a:p>
            <a:endParaRPr lang="en-US" dirty="0"/>
          </a:p>
        </p:txBody>
      </p:sp>
      <p:sp>
        <p:nvSpPr>
          <p:cNvPr id="3" name="Title 2"/>
          <p:cNvSpPr>
            <a:spLocks noGrp="1"/>
          </p:cNvSpPr>
          <p:nvPr>
            <p:ph type="title"/>
          </p:nvPr>
        </p:nvSpPr>
        <p:spPr/>
        <p:txBody>
          <a:bodyPr/>
          <a:lstStyle/>
          <a:p>
            <a:r>
              <a:rPr lang="en-US" dirty="0" smtClean="0"/>
              <a:t>Elsevier Now	</a:t>
            </a:r>
            <a:endParaRPr lang="en-US" dirty="0"/>
          </a:p>
        </p:txBody>
      </p:sp>
    </p:spTree>
    <p:extLst>
      <p:ext uri="{BB962C8B-B14F-4D97-AF65-F5344CB8AC3E}">
        <p14:creationId xmlns:p14="http://schemas.microsoft.com/office/powerpoint/2010/main" val="3807712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A small uptick in ILL/DD requests.</a:t>
            </a:r>
          </a:p>
          <a:p>
            <a:r>
              <a:rPr lang="en-US" dirty="0" smtClean="0"/>
              <a:t>Pre-selection of titles based on best cost-per-use seemed to mitigate most customer dissatisfaction.</a:t>
            </a:r>
          </a:p>
          <a:p>
            <a:r>
              <a:rPr lang="en-US" dirty="0" smtClean="0"/>
              <a:t>No significant student concerns.</a:t>
            </a:r>
          </a:p>
          <a:p>
            <a:r>
              <a:rPr lang="en-US" dirty="0" smtClean="0"/>
              <a:t>A moderate amount of faculty concern, due to the loss of certain STM titles, especially in Chemistry and Physics.</a:t>
            </a:r>
          </a:p>
          <a:p>
            <a:r>
              <a:rPr lang="en-US" dirty="0" smtClean="0"/>
              <a:t>Considering a library-run PPV option for certain science disciplines, but may be some obstacles.</a:t>
            </a:r>
          </a:p>
          <a:p>
            <a:endParaRPr lang="en-US" dirty="0"/>
          </a:p>
        </p:txBody>
      </p:sp>
      <p:sp>
        <p:nvSpPr>
          <p:cNvPr id="3" name="Title 2"/>
          <p:cNvSpPr>
            <a:spLocks noGrp="1"/>
          </p:cNvSpPr>
          <p:nvPr>
            <p:ph type="title"/>
          </p:nvPr>
        </p:nvSpPr>
        <p:spPr/>
        <p:txBody>
          <a:bodyPr/>
          <a:lstStyle/>
          <a:p>
            <a:r>
              <a:rPr lang="en-US" dirty="0"/>
              <a:t>Elsevier </a:t>
            </a:r>
            <a:r>
              <a:rPr lang="en-US" dirty="0" smtClean="0"/>
              <a:t>Now – Impacts</a:t>
            </a:r>
            <a:endParaRPr lang="en-US" dirty="0"/>
          </a:p>
        </p:txBody>
      </p:sp>
    </p:spTree>
    <p:extLst>
      <p:ext uri="{BB962C8B-B14F-4D97-AF65-F5344CB8AC3E}">
        <p14:creationId xmlns:p14="http://schemas.microsoft.com/office/powerpoint/2010/main" val="3604106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Access to ~1,000 titles via the Greater Western Library Alliance.</a:t>
            </a:r>
          </a:p>
          <a:p>
            <a:r>
              <a:rPr lang="en-US" dirty="0" smtClean="0"/>
              <a:t>Shared access to the majority via our GWLA partners.</a:t>
            </a:r>
          </a:p>
          <a:p>
            <a:r>
              <a:rPr lang="en-US" dirty="0" smtClean="0"/>
              <a:t>Blackwell titles not yet fully integrated into Wiley, so two title lists to account for.</a:t>
            </a:r>
          </a:p>
          <a:p>
            <a:r>
              <a:rPr lang="en-US" dirty="0" smtClean="0"/>
              <a:t>Many direct-from-Wiley titles.</a:t>
            </a:r>
          </a:p>
          <a:p>
            <a:r>
              <a:rPr lang="en-US" dirty="0" smtClean="0"/>
              <a:t>The rest were split between EBSCO and </a:t>
            </a:r>
            <a:r>
              <a:rPr lang="en-US" dirty="0" err="1" smtClean="0"/>
              <a:t>Harrassowitz</a:t>
            </a:r>
            <a:r>
              <a:rPr lang="en-US" dirty="0" smtClean="0"/>
              <a:t>.</a:t>
            </a:r>
          </a:p>
          <a:p>
            <a:endParaRPr lang="en-US" dirty="0" smtClean="0"/>
          </a:p>
          <a:p>
            <a:endParaRPr lang="en-US" dirty="0"/>
          </a:p>
        </p:txBody>
      </p:sp>
      <p:sp>
        <p:nvSpPr>
          <p:cNvPr id="3" name="Title 2"/>
          <p:cNvSpPr>
            <a:spLocks noGrp="1"/>
          </p:cNvSpPr>
          <p:nvPr>
            <p:ph type="title"/>
          </p:nvPr>
        </p:nvSpPr>
        <p:spPr/>
        <p:txBody>
          <a:bodyPr/>
          <a:lstStyle/>
          <a:p>
            <a:r>
              <a:rPr lang="en-US" dirty="0" smtClean="0"/>
              <a:t>The Wiley Deal, Background:</a:t>
            </a:r>
            <a:endParaRPr lang="en-US" dirty="0"/>
          </a:p>
        </p:txBody>
      </p:sp>
    </p:spTree>
    <p:extLst>
      <p:ext uri="{BB962C8B-B14F-4D97-AF65-F5344CB8AC3E}">
        <p14:creationId xmlns:p14="http://schemas.microsoft.com/office/powerpoint/2010/main" val="2131169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Made 96 cancellations, worth $166,103 in initial cancellations.</a:t>
            </a:r>
          </a:p>
          <a:p>
            <a:r>
              <a:rPr lang="en-US" dirty="0" smtClean="0"/>
              <a:t>Also, temporarily cancelled all other Wiley and Blackwell titles in 2009.</a:t>
            </a:r>
          </a:p>
          <a:p>
            <a:r>
              <a:rPr lang="en-US" dirty="0" smtClean="0"/>
              <a:t>Re-ordered those desired/affordable in 2010:</a:t>
            </a:r>
          </a:p>
          <a:p>
            <a:pPr marL="109728" indent="0">
              <a:buNone/>
            </a:pPr>
            <a:r>
              <a:rPr lang="en-US" dirty="0" smtClean="0"/>
              <a:t>  278 titles, worth $353,513.</a:t>
            </a:r>
          </a:p>
          <a:p>
            <a:r>
              <a:rPr lang="en-US" dirty="0" smtClean="0"/>
              <a:t>Several </a:t>
            </a:r>
            <a:r>
              <a:rPr lang="en-US" dirty="0"/>
              <a:t>UO-OSU “shared titles” held by OSU, that we had to reinstate for UO</a:t>
            </a:r>
            <a:r>
              <a:rPr lang="en-US" dirty="0" smtClean="0"/>
              <a:t>.</a:t>
            </a:r>
          </a:p>
          <a:p>
            <a:r>
              <a:rPr lang="en-US" dirty="0"/>
              <a:t>Loss of 534 </a:t>
            </a:r>
            <a:r>
              <a:rPr lang="en-US" dirty="0" err="1"/>
              <a:t>consortial</a:t>
            </a:r>
            <a:r>
              <a:rPr lang="en-US" dirty="0"/>
              <a:t> titles from GWLA partners.</a:t>
            </a:r>
          </a:p>
          <a:p>
            <a:endParaRPr lang="en-US" dirty="0"/>
          </a:p>
          <a:p>
            <a:endParaRPr lang="en-US" dirty="0"/>
          </a:p>
        </p:txBody>
      </p:sp>
      <p:sp>
        <p:nvSpPr>
          <p:cNvPr id="3" name="Title 2"/>
          <p:cNvSpPr>
            <a:spLocks noGrp="1"/>
          </p:cNvSpPr>
          <p:nvPr>
            <p:ph type="title"/>
          </p:nvPr>
        </p:nvSpPr>
        <p:spPr/>
        <p:txBody>
          <a:bodyPr/>
          <a:lstStyle/>
          <a:p>
            <a:r>
              <a:rPr lang="en-US" dirty="0" smtClean="0"/>
              <a:t>Killing the Wiley Deal</a:t>
            </a:r>
            <a:endParaRPr lang="en-US" dirty="0"/>
          </a:p>
        </p:txBody>
      </p:sp>
    </p:spTree>
    <p:extLst>
      <p:ext uri="{BB962C8B-B14F-4D97-AF65-F5344CB8AC3E}">
        <p14:creationId xmlns:p14="http://schemas.microsoft.com/office/powerpoint/2010/main" val="1144219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Mini-deal with OSU considered.</a:t>
            </a:r>
          </a:p>
          <a:p>
            <a:r>
              <a:rPr lang="en-US" dirty="0" smtClean="0"/>
              <a:t>Collection managers pretty battle-scared after long Elsevier analysis and re-negotiation.</a:t>
            </a:r>
          </a:p>
          <a:p>
            <a:r>
              <a:rPr lang="en-US" dirty="0" smtClean="0"/>
              <a:t>It was determined that not enough time and energy remained to put together a second mini-deal.</a:t>
            </a:r>
          </a:p>
          <a:p>
            <a:r>
              <a:rPr lang="en-US" dirty="0" smtClean="0"/>
              <a:t>Requested and received a single-institution “enhanced access license.”</a:t>
            </a:r>
            <a:endParaRPr lang="en-US" dirty="0"/>
          </a:p>
        </p:txBody>
      </p:sp>
      <p:sp>
        <p:nvSpPr>
          <p:cNvPr id="3" name="Title 2"/>
          <p:cNvSpPr>
            <a:spLocks noGrp="1"/>
          </p:cNvSpPr>
          <p:nvPr>
            <p:ph type="title"/>
          </p:nvPr>
        </p:nvSpPr>
        <p:spPr/>
        <p:txBody>
          <a:bodyPr/>
          <a:lstStyle/>
          <a:p>
            <a:r>
              <a:rPr lang="en-US" dirty="0"/>
              <a:t>Killing the Wiley Deal</a:t>
            </a:r>
          </a:p>
        </p:txBody>
      </p:sp>
    </p:spTree>
    <p:extLst>
      <p:ext uri="{BB962C8B-B14F-4D97-AF65-F5344CB8AC3E}">
        <p14:creationId xmlns:p14="http://schemas.microsoft.com/office/powerpoint/2010/main" val="2635139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297 subscribed titles (+ 28 “comes with” titles).</a:t>
            </a:r>
          </a:p>
          <a:p>
            <a:r>
              <a:rPr lang="en-US" dirty="0"/>
              <a:t>Currently pay $380,852.03 for subscribed titles. (2011 “Core Collection” </a:t>
            </a:r>
            <a:r>
              <a:rPr lang="en-US" dirty="0" smtClean="0"/>
              <a:t>price + </a:t>
            </a:r>
            <a:r>
              <a:rPr lang="en-US" dirty="0" err="1"/>
              <a:t>Anthrosource</a:t>
            </a:r>
            <a:r>
              <a:rPr lang="en-US" dirty="0"/>
              <a:t>).</a:t>
            </a:r>
          </a:p>
          <a:p>
            <a:r>
              <a:rPr lang="en-US" dirty="0" smtClean="0"/>
              <a:t>862 post-cancellation access titles, old title changes or freebies.</a:t>
            </a:r>
          </a:p>
          <a:p>
            <a:r>
              <a:rPr lang="en-US" dirty="0" smtClean="0"/>
              <a:t>For P/C titles, access generally stops in Jan 2010.</a:t>
            </a:r>
          </a:p>
          <a:p>
            <a:pPr marL="109728" indent="0">
              <a:buNone/>
            </a:pPr>
            <a:endParaRPr lang="en-US" dirty="0"/>
          </a:p>
        </p:txBody>
      </p:sp>
      <p:sp>
        <p:nvSpPr>
          <p:cNvPr id="3" name="Title 2"/>
          <p:cNvSpPr>
            <a:spLocks noGrp="1"/>
          </p:cNvSpPr>
          <p:nvPr>
            <p:ph type="title"/>
          </p:nvPr>
        </p:nvSpPr>
        <p:spPr/>
        <p:txBody>
          <a:bodyPr/>
          <a:lstStyle/>
          <a:p>
            <a:r>
              <a:rPr lang="en-US" dirty="0" smtClean="0"/>
              <a:t>Life, Post-Wiley</a:t>
            </a:r>
            <a:endParaRPr lang="en-US" dirty="0"/>
          </a:p>
        </p:txBody>
      </p:sp>
    </p:spTree>
    <p:extLst>
      <p:ext uri="{BB962C8B-B14F-4D97-AF65-F5344CB8AC3E}">
        <p14:creationId xmlns:p14="http://schemas.microsoft.com/office/powerpoint/2010/main" val="7617516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Blackwell titles integrated, as of January 2010.</a:t>
            </a:r>
          </a:p>
          <a:p>
            <a:r>
              <a:rPr lang="en-US" dirty="0" smtClean="0"/>
              <a:t>Continue to find vendor transfers to/from Wiley.</a:t>
            </a:r>
          </a:p>
          <a:p>
            <a:r>
              <a:rPr lang="en-US" dirty="0" smtClean="0"/>
              <a:t>In 2011, 4 transfers in (+$13,621).</a:t>
            </a:r>
          </a:p>
          <a:p>
            <a:r>
              <a:rPr lang="en-US" dirty="0" smtClean="0"/>
              <a:t>In 2011, 4 transfers out (-$1,619.25).</a:t>
            </a:r>
          </a:p>
          <a:p>
            <a:r>
              <a:rPr lang="en-US" dirty="0" smtClean="0"/>
              <a:t>Also seem to locate 1-2 print Wiley imprint titles annually that had previously been missed, which are added as e-titles.</a:t>
            </a:r>
          </a:p>
        </p:txBody>
      </p:sp>
      <p:sp>
        <p:nvSpPr>
          <p:cNvPr id="3" name="Title 2"/>
          <p:cNvSpPr>
            <a:spLocks noGrp="1"/>
          </p:cNvSpPr>
          <p:nvPr>
            <p:ph type="title"/>
          </p:nvPr>
        </p:nvSpPr>
        <p:spPr/>
        <p:txBody>
          <a:bodyPr/>
          <a:lstStyle/>
          <a:p>
            <a:r>
              <a:rPr lang="en-US" dirty="0"/>
              <a:t>Life, Post-Wiley</a:t>
            </a:r>
          </a:p>
        </p:txBody>
      </p:sp>
    </p:spTree>
    <p:extLst>
      <p:ext uri="{BB962C8B-B14F-4D97-AF65-F5344CB8AC3E}">
        <p14:creationId xmlns:p14="http://schemas.microsoft.com/office/powerpoint/2010/main" val="3256099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r>
              <a:rPr lang="en-US" dirty="0" smtClean="0"/>
              <a:t>At UO (not including </a:t>
            </a:r>
            <a:r>
              <a:rPr lang="en-US" dirty="0" err="1" smtClean="0"/>
              <a:t>Anthrosource</a:t>
            </a:r>
            <a:r>
              <a:rPr lang="en-US" dirty="0" smtClean="0"/>
              <a:t>):</a:t>
            </a:r>
          </a:p>
          <a:p>
            <a:r>
              <a:rPr lang="en-US" dirty="0" smtClean="0"/>
              <a:t>2009 (before cuts): $519,616.00 (</a:t>
            </a:r>
            <a:r>
              <a:rPr lang="en-US" dirty="0" err="1" smtClean="0"/>
              <a:t>approx</a:t>
            </a:r>
            <a:r>
              <a:rPr lang="en-US" dirty="0" smtClean="0"/>
              <a:t>)</a:t>
            </a:r>
          </a:p>
          <a:p>
            <a:r>
              <a:rPr lang="en-US" dirty="0" smtClean="0"/>
              <a:t>2010 (after cuts, year 1): $351,567.02</a:t>
            </a:r>
          </a:p>
          <a:p>
            <a:r>
              <a:rPr lang="en-US" dirty="0" smtClean="0"/>
              <a:t>2011 (after cuts, year 2): $379,315.03</a:t>
            </a:r>
          </a:p>
          <a:p>
            <a:r>
              <a:rPr lang="en-US" dirty="0" smtClean="0"/>
              <a:t>2012: ?</a:t>
            </a:r>
            <a:endParaRPr lang="en-US" dirty="0"/>
          </a:p>
        </p:txBody>
      </p:sp>
      <p:sp>
        <p:nvSpPr>
          <p:cNvPr id="3" name="Title 2"/>
          <p:cNvSpPr>
            <a:spLocks noGrp="1"/>
          </p:cNvSpPr>
          <p:nvPr>
            <p:ph type="title"/>
          </p:nvPr>
        </p:nvSpPr>
        <p:spPr/>
        <p:txBody>
          <a:bodyPr/>
          <a:lstStyle/>
          <a:p>
            <a:r>
              <a:rPr lang="en-US" dirty="0" smtClean="0"/>
              <a:t>Life, Post-Wiley	</a:t>
            </a:r>
            <a:endParaRPr lang="en-US" dirty="0"/>
          </a:p>
        </p:txBody>
      </p:sp>
    </p:spTree>
    <p:extLst>
      <p:ext uri="{BB962C8B-B14F-4D97-AF65-F5344CB8AC3E}">
        <p14:creationId xmlns:p14="http://schemas.microsoft.com/office/powerpoint/2010/main" val="405700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p>
          <a:p>
            <a:r>
              <a:rPr lang="en-US" dirty="0" smtClean="0"/>
              <a:t>UO is generally happy with the results of the Wiley Big Deal cancellation.</a:t>
            </a:r>
          </a:p>
          <a:p>
            <a:r>
              <a:rPr lang="en-US" dirty="0" smtClean="0"/>
              <a:t>We have adequate access to our highest-use titles.</a:t>
            </a:r>
          </a:p>
          <a:p>
            <a:r>
              <a:rPr lang="en-US" dirty="0" smtClean="0"/>
              <a:t>Uptick in ILL/DD of these titles has been minimal due to the time spent at the front-end pre-selecting the titles that made the most financial sense.</a:t>
            </a:r>
          </a:p>
        </p:txBody>
      </p:sp>
      <p:sp>
        <p:nvSpPr>
          <p:cNvPr id="3" name="Title 2"/>
          <p:cNvSpPr>
            <a:spLocks noGrp="1"/>
          </p:cNvSpPr>
          <p:nvPr>
            <p:ph type="title"/>
          </p:nvPr>
        </p:nvSpPr>
        <p:spPr/>
        <p:txBody>
          <a:bodyPr/>
          <a:lstStyle/>
          <a:p>
            <a:r>
              <a:rPr lang="en-US" dirty="0"/>
              <a:t>Life, Post-Wiley	</a:t>
            </a:r>
          </a:p>
        </p:txBody>
      </p:sp>
    </p:spTree>
    <p:extLst>
      <p:ext uri="{BB962C8B-B14F-4D97-AF65-F5344CB8AC3E}">
        <p14:creationId xmlns:p14="http://schemas.microsoft.com/office/powerpoint/2010/main" val="32801620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No blowback or noticeable complaints from faculty or students.</a:t>
            </a:r>
          </a:p>
          <a:p>
            <a:r>
              <a:rPr lang="en-US" dirty="0" smtClean="0"/>
              <a:t>In retrospect, a non-event from the patron point-of-view.</a:t>
            </a:r>
          </a:p>
          <a:p>
            <a:r>
              <a:rPr lang="en-US" dirty="0"/>
              <a:t>We continue to do annual contracts with Wiley for subscribed titles only, and do not anticipate that changing.</a:t>
            </a:r>
          </a:p>
          <a:p>
            <a:endParaRPr lang="en-US" dirty="0" smtClean="0"/>
          </a:p>
          <a:p>
            <a:endParaRPr lang="en-US" dirty="0"/>
          </a:p>
        </p:txBody>
      </p:sp>
      <p:sp>
        <p:nvSpPr>
          <p:cNvPr id="3" name="Title 2"/>
          <p:cNvSpPr>
            <a:spLocks noGrp="1"/>
          </p:cNvSpPr>
          <p:nvPr>
            <p:ph type="title"/>
          </p:nvPr>
        </p:nvSpPr>
        <p:spPr/>
        <p:txBody>
          <a:bodyPr/>
          <a:lstStyle/>
          <a:p>
            <a:r>
              <a:rPr lang="en-US" dirty="0"/>
              <a:t>Life, Post-Wiley</a:t>
            </a:r>
          </a:p>
        </p:txBody>
      </p:sp>
    </p:spTree>
    <p:extLst>
      <p:ext uri="{BB962C8B-B14F-4D97-AF65-F5344CB8AC3E}">
        <p14:creationId xmlns:p14="http://schemas.microsoft.com/office/powerpoint/2010/main" val="3420684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p>
          <a:p>
            <a:r>
              <a:rPr lang="en-US" dirty="0" smtClean="0"/>
              <a:t>We </a:t>
            </a:r>
            <a:r>
              <a:rPr lang="en-US" dirty="0"/>
              <a:t>have </a:t>
            </a:r>
            <a:r>
              <a:rPr lang="en-US" b="1" dirty="0"/>
              <a:t>maintained electronic access to our most-used titles</a:t>
            </a:r>
            <a:r>
              <a:rPr lang="en-US" dirty="0"/>
              <a:t>, while </a:t>
            </a:r>
            <a:r>
              <a:rPr lang="en-US" b="1" dirty="0"/>
              <a:t>shedding many high-cost, low-use titles.</a:t>
            </a:r>
          </a:p>
          <a:p>
            <a:r>
              <a:rPr lang="en-US" dirty="0" smtClean="0"/>
              <a:t>We </a:t>
            </a:r>
            <a:r>
              <a:rPr lang="en-US" dirty="0"/>
              <a:t>have a </a:t>
            </a:r>
            <a:r>
              <a:rPr lang="en-US" b="1" dirty="0"/>
              <a:t>sustainable materials budget </a:t>
            </a:r>
            <a:r>
              <a:rPr lang="en-US" dirty="0"/>
              <a:t>for the next few years.</a:t>
            </a:r>
          </a:p>
          <a:p>
            <a:r>
              <a:rPr lang="en-US" dirty="0"/>
              <a:t>Better than expected library income and some augments enabled us to </a:t>
            </a:r>
            <a:r>
              <a:rPr lang="en-US" b="1" dirty="0"/>
              <a:t>indefinitely postpone the Year 2 serials cancellation.</a:t>
            </a:r>
          </a:p>
          <a:p>
            <a:endParaRPr lang="en-US" dirty="0"/>
          </a:p>
        </p:txBody>
      </p:sp>
      <p:sp>
        <p:nvSpPr>
          <p:cNvPr id="3" name="Title 2"/>
          <p:cNvSpPr>
            <a:spLocks noGrp="1"/>
          </p:cNvSpPr>
          <p:nvPr>
            <p:ph type="title"/>
          </p:nvPr>
        </p:nvSpPr>
        <p:spPr/>
        <p:txBody>
          <a:bodyPr/>
          <a:lstStyle/>
          <a:p>
            <a:r>
              <a:rPr lang="en-US" dirty="0" smtClean="0"/>
              <a:t>The Aftermath</a:t>
            </a:r>
            <a:endParaRPr lang="en-US" dirty="0"/>
          </a:p>
        </p:txBody>
      </p:sp>
    </p:spTree>
    <p:extLst>
      <p:ext uri="{BB962C8B-B14F-4D97-AF65-F5344CB8AC3E}">
        <p14:creationId xmlns:p14="http://schemas.microsoft.com/office/powerpoint/2010/main" val="40587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There </a:t>
            </a:r>
            <a:r>
              <a:rPr lang="en-US" dirty="0"/>
              <a:t>is recognition that we, as a library, and as larger community </a:t>
            </a:r>
            <a:r>
              <a:rPr lang="en-US" b="1" dirty="0"/>
              <a:t>cannot continue to business as usual.</a:t>
            </a:r>
          </a:p>
          <a:p>
            <a:endParaRPr lang="en-US" b="1" dirty="0" smtClean="0"/>
          </a:p>
          <a:p>
            <a:r>
              <a:rPr lang="en-US" b="1" dirty="0" smtClean="0"/>
              <a:t>Another </a:t>
            </a:r>
            <a:r>
              <a:rPr lang="en-US" b="1" dirty="0"/>
              <a:t>cancellation project will be inevitable.</a:t>
            </a:r>
          </a:p>
          <a:p>
            <a:endParaRPr lang="en-US" dirty="0"/>
          </a:p>
        </p:txBody>
      </p:sp>
      <p:sp>
        <p:nvSpPr>
          <p:cNvPr id="3" name="Title 2"/>
          <p:cNvSpPr>
            <a:spLocks noGrp="1"/>
          </p:cNvSpPr>
          <p:nvPr>
            <p:ph type="title"/>
          </p:nvPr>
        </p:nvSpPr>
        <p:spPr/>
        <p:txBody>
          <a:bodyPr/>
          <a:lstStyle/>
          <a:p>
            <a:r>
              <a:rPr lang="en-US" dirty="0" smtClean="0"/>
              <a:t>The Aftermath</a:t>
            </a:r>
            <a:endParaRPr lang="en-US" dirty="0"/>
          </a:p>
        </p:txBody>
      </p:sp>
    </p:spTree>
    <p:extLst>
      <p:ext uri="{BB962C8B-B14F-4D97-AF65-F5344CB8AC3E}">
        <p14:creationId xmlns:p14="http://schemas.microsoft.com/office/powerpoint/2010/main" val="3627894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685800"/>
            <a:ext cx="6934200" cy="4832092"/>
          </a:xfrm>
          <a:prstGeom prst="rect">
            <a:avLst/>
          </a:prstGeom>
        </p:spPr>
        <p:txBody>
          <a:bodyPr wrap="square">
            <a:spAutoFit/>
          </a:bodyPr>
          <a:lstStyle/>
          <a:p>
            <a:pPr algn="ctr">
              <a:buNone/>
            </a:pPr>
            <a:endParaRPr lang="en-US" sz="2800" b="1" dirty="0" smtClean="0">
              <a:solidFill>
                <a:srgbClr val="008000"/>
              </a:solidFill>
              <a:effectLst>
                <a:outerShdw blurRad="38100" dist="38100" dir="2700000" algn="tl">
                  <a:srgbClr val="000000">
                    <a:alpha val="43137"/>
                  </a:srgbClr>
                </a:outerShdw>
              </a:effectLst>
            </a:endParaRPr>
          </a:p>
          <a:p>
            <a:pPr algn="ctr">
              <a:buNone/>
            </a:pPr>
            <a:endParaRPr lang="en-US" sz="2800" b="1" dirty="0">
              <a:solidFill>
                <a:srgbClr val="008000"/>
              </a:solidFill>
              <a:effectLst>
                <a:outerShdw blurRad="38100" dist="38100" dir="2700000" algn="tl">
                  <a:srgbClr val="000000">
                    <a:alpha val="43137"/>
                  </a:srgbClr>
                </a:outerShdw>
              </a:effectLst>
            </a:endParaRPr>
          </a:p>
          <a:p>
            <a:pPr algn="ctr">
              <a:buNone/>
            </a:pPr>
            <a:r>
              <a:rPr lang="en-US" sz="2800" b="1" dirty="0" smtClean="0">
                <a:solidFill>
                  <a:srgbClr val="008000"/>
                </a:solidFill>
                <a:effectLst>
                  <a:outerShdw blurRad="38100" dist="38100" dir="2700000" algn="tl">
                    <a:srgbClr val="000000">
                      <a:alpha val="43137"/>
                    </a:srgbClr>
                  </a:outerShdw>
                </a:effectLst>
              </a:rPr>
              <a:t>Thank </a:t>
            </a:r>
            <a:r>
              <a:rPr lang="en-US" sz="2800" b="1" dirty="0">
                <a:solidFill>
                  <a:srgbClr val="008000"/>
                </a:solidFill>
                <a:effectLst>
                  <a:outerShdw blurRad="38100" dist="38100" dir="2700000" algn="tl">
                    <a:srgbClr val="000000">
                      <a:alpha val="43137"/>
                    </a:srgbClr>
                  </a:outerShdw>
                </a:effectLst>
              </a:rPr>
              <a:t>you.</a:t>
            </a:r>
          </a:p>
          <a:p>
            <a:pPr algn="ctr">
              <a:buNone/>
            </a:pPr>
            <a:endParaRPr lang="en-US" sz="2800" dirty="0"/>
          </a:p>
          <a:p>
            <a:pPr algn="ctr">
              <a:buNone/>
            </a:pPr>
            <a:r>
              <a:rPr lang="en-US" sz="2800" b="1" dirty="0"/>
              <a:t>Questions?</a:t>
            </a:r>
          </a:p>
          <a:p>
            <a:pPr algn="ctr">
              <a:buNone/>
            </a:pPr>
            <a:endParaRPr lang="en-US" sz="2800" dirty="0"/>
          </a:p>
          <a:p>
            <a:pPr algn="ctr">
              <a:buNone/>
            </a:pPr>
            <a:endParaRPr lang="en-US" sz="2800" b="1" dirty="0" smtClean="0"/>
          </a:p>
          <a:p>
            <a:pPr algn="ctr">
              <a:buNone/>
            </a:pPr>
            <a:endParaRPr lang="en-US" sz="2800" b="1" dirty="0"/>
          </a:p>
          <a:p>
            <a:pPr algn="ctr">
              <a:buNone/>
            </a:pPr>
            <a:r>
              <a:rPr lang="en-US" sz="2800" b="1" dirty="0" smtClean="0"/>
              <a:t>David </a:t>
            </a:r>
            <a:r>
              <a:rPr lang="en-US" sz="2800" b="1" dirty="0"/>
              <a:t>C. Fowler</a:t>
            </a:r>
          </a:p>
          <a:p>
            <a:pPr algn="ctr">
              <a:buNone/>
            </a:pPr>
            <a:r>
              <a:rPr lang="en-US" sz="2800" dirty="0"/>
              <a:t>University of Oregon</a:t>
            </a:r>
          </a:p>
          <a:p>
            <a:pPr algn="ctr">
              <a:buNone/>
            </a:pPr>
            <a:r>
              <a:rPr lang="en-US" sz="2800" dirty="0"/>
              <a:t>dcfowler@uoregon.edu</a:t>
            </a:r>
          </a:p>
        </p:txBody>
      </p:sp>
    </p:spTree>
    <p:extLst>
      <p:ext uri="{BB962C8B-B14F-4D97-AF65-F5344CB8AC3E}">
        <p14:creationId xmlns:p14="http://schemas.microsoft.com/office/powerpoint/2010/main" val="9802980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6713</TotalTime>
  <Words>3704</Words>
  <Application>Microsoft Office PowerPoint</Application>
  <PresentationFormat>On-screen Show (4:3)</PresentationFormat>
  <Paragraphs>387</Paragraphs>
  <Slides>34</Slides>
  <Notes>30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Concourse</vt:lpstr>
      <vt:lpstr>Leaving the Big Deal: Consequences and Next Steps: The University of Oregon Experience</vt:lpstr>
      <vt:lpstr>University of Oregon</vt:lpstr>
      <vt:lpstr>UO Libraries</vt:lpstr>
      <vt:lpstr>UO Libraries</vt:lpstr>
      <vt:lpstr>The economy in 2008-09….</vt:lpstr>
      <vt:lpstr>Our economic situation, the facts: </vt:lpstr>
      <vt:lpstr>Cuts at UO:</vt:lpstr>
      <vt:lpstr>The Library Budget Crisis, Background:</vt:lpstr>
      <vt:lpstr>PowerPoint Presentation</vt:lpstr>
      <vt:lpstr>Library Issues and Problems</vt:lpstr>
      <vt:lpstr>Our Plan </vt:lpstr>
      <vt:lpstr>Our Plan</vt:lpstr>
      <vt:lpstr>PowerPoint Presentation</vt:lpstr>
      <vt:lpstr>Implementation - Elsevier</vt:lpstr>
      <vt:lpstr>The Elsevier Deal</vt:lpstr>
      <vt:lpstr>PowerPoint Presentation</vt:lpstr>
      <vt:lpstr>PowerPoint Presentation</vt:lpstr>
      <vt:lpstr>Downsizing the Elsevier Deal</vt:lpstr>
      <vt:lpstr>Downsizing the Elsevier Deal</vt:lpstr>
      <vt:lpstr>Downsizing the Elsevier Deal</vt:lpstr>
      <vt:lpstr>Elsevier Now </vt:lpstr>
      <vt:lpstr>Elsevier Now </vt:lpstr>
      <vt:lpstr>Elsevier Now – Impacts</vt:lpstr>
      <vt:lpstr>The Wiley Deal, Background:</vt:lpstr>
      <vt:lpstr>Killing the Wiley Deal</vt:lpstr>
      <vt:lpstr>Killing the Wiley Deal</vt:lpstr>
      <vt:lpstr>Life, Post-Wiley</vt:lpstr>
      <vt:lpstr>Life, Post-Wiley</vt:lpstr>
      <vt:lpstr>Life, Post-Wiley </vt:lpstr>
      <vt:lpstr>Life, Post-Wiley </vt:lpstr>
      <vt:lpstr>Life, Post-Wiley</vt:lpstr>
      <vt:lpstr>The Aftermath</vt:lpstr>
      <vt:lpstr>The Aftermath</vt:lpstr>
      <vt:lpstr>PowerPoint Presentation</vt:lpstr>
    </vt:vector>
  </TitlesOfParts>
  <Company>Library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Knight Library</dc:creator>
  <cp:lastModifiedBy>Knight Library</cp:lastModifiedBy>
  <cp:revision>66</cp:revision>
  <dcterms:created xsi:type="dcterms:W3CDTF">2011-04-28T17:56:35Z</dcterms:created>
  <dcterms:modified xsi:type="dcterms:W3CDTF">2011-06-07T22:59:58Z</dcterms:modified>
</cp:coreProperties>
</file>