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301" r:id="rId3"/>
    <p:sldId id="294" r:id="rId4"/>
    <p:sldId id="295" r:id="rId5"/>
    <p:sldId id="288" r:id="rId6"/>
    <p:sldId id="291" r:id="rId7"/>
    <p:sldId id="298" r:id="rId8"/>
    <p:sldId id="299" r:id="rId9"/>
    <p:sldId id="278" r:id="rId10"/>
    <p:sldId id="268" r:id="rId11"/>
    <p:sldId id="275" r:id="rId12"/>
    <p:sldId id="276" r:id="rId13"/>
    <p:sldId id="277" r:id="rId14"/>
    <p:sldId id="293" r:id="rId15"/>
    <p:sldId id="286" r:id="rId16"/>
    <p:sldId id="258" r:id="rId17"/>
    <p:sldId id="271" r:id="rId18"/>
    <p:sldId id="257" r:id="rId19"/>
    <p:sldId id="261" r:id="rId20"/>
    <p:sldId id="274" r:id="rId21"/>
    <p:sldId id="287" r:id="rId22"/>
    <p:sldId id="267" r:id="rId23"/>
    <p:sldId id="266" r:id="rId24"/>
    <p:sldId id="300" r:id="rId25"/>
    <p:sldId id="280" r:id="rId26"/>
    <p:sldId id="273" r:id="rId27"/>
    <p:sldId id="284" r:id="rId28"/>
    <p:sldId id="282" r:id="rId29"/>
    <p:sldId id="260" r:id="rId30"/>
    <p:sldId id="265" r:id="rId31"/>
    <p:sldId id="262" r:id="rId32"/>
    <p:sldId id="297" r:id="rId33"/>
    <p:sldId id="269" r:id="rId34"/>
    <p:sldId id="292" r:id="rId35"/>
    <p:sldId id="263"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2A00"/>
    <a:srgbClr val="663300"/>
    <a:srgbClr val="7E673A"/>
    <a:srgbClr val="966432"/>
    <a:srgbClr val="996633"/>
    <a:srgbClr val="940606"/>
    <a:srgbClr val="508278"/>
    <a:srgbClr val="4D9595"/>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2850" autoAdjust="0"/>
  </p:normalViewPr>
  <p:slideViewPr>
    <p:cSldViewPr>
      <p:cViewPr varScale="1">
        <p:scale>
          <a:sx n="52" d="100"/>
          <a:sy n="52" d="100"/>
        </p:scale>
        <p:origin x="-1404" y="-102"/>
      </p:cViewPr>
      <p:guideLst>
        <p:guide orient="horz" pos="2160"/>
        <p:guide pos="2880"/>
      </p:guideLst>
    </p:cSldViewPr>
  </p:slideViewPr>
  <p:notesTextViewPr>
    <p:cViewPr>
      <p:scale>
        <a:sx n="1" d="1"/>
        <a:sy n="1" d="1"/>
      </p:scale>
      <p:origin x="0" y="0"/>
    </p:cViewPr>
  </p:notesTextViewPr>
  <p:sorterViewPr>
    <p:cViewPr>
      <p:scale>
        <a:sx n="44" d="100"/>
        <a:sy n="44"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19F6827-9FD1-40F4-A490-B3AFAFAA930A}" type="datetimeFigureOut">
              <a:rPr lang="en-US" smtClean="0"/>
              <a:t>4/17/2011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932937F-1D0A-47C6-B5E3-627CA5263197}" type="slidenum">
              <a:rPr lang="en-US" smtClean="0"/>
              <a:t>‹#›</a:t>
            </a:fld>
            <a:endParaRPr lang="en-US"/>
          </a:p>
        </p:txBody>
      </p:sp>
    </p:spTree>
    <p:extLst>
      <p:ext uri="{BB962C8B-B14F-4D97-AF65-F5344CB8AC3E}">
        <p14:creationId xmlns:p14="http://schemas.microsoft.com/office/powerpoint/2010/main" val="97210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smtClean="0">
                <a:effectLst/>
                <a:latin typeface="Times New Roman"/>
                <a:ea typeface="Times New Roman"/>
              </a:rPr>
              <a:t>When Karen </a:t>
            </a:r>
            <a:r>
              <a:rPr lang="en-US" sz="1200" dirty="0" err="1" smtClean="0">
                <a:effectLst/>
                <a:latin typeface="Times New Roman"/>
                <a:ea typeface="Times New Roman"/>
              </a:rPr>
              <a:t>Estlund</a:t>
            </a:r>
            <a:r>
              <a:rPr lang="en-US" sz="1200" dirty="0" smtClean="0">
                <a:effectLst/>
                <a:latin typeface="Times New Roman"/>
                <a:ea typeface="Times New Roman"/>
              </a:rPr>
              <a:t> announced that beta version of the Historic Oregon Newspapers full-text resource I was thrilled.  I  knew how valuable that resource would be in research architecture based upon my own studies, assisting others, and  through my work creating Building Oregon.   What is also interesting about the Oregon Newspaper Project is that the project’s own history is well documented.  Besides architecture, one of my interests is local history, including the history of this library.  </a:t>
            </a:r>
          </a:p>
          <a:p>
            <a:pPr marL="0" marR="0">
              <a:spcBef>
                <a:spcPts val="0"/>
              </a:spcBef>
              <a:spcAft>
                <a:spcPts val="0"/>
              </a:spcAft>
            </a:pPr>
            <a:r>
              <a:rPr lang="en-US" sz="1200" dirty="0" smtClean="0">
                <a:effectLst/>
                <a:latin typeface="Times New Roman"/>
                <a:ea typeface="Times New Roman"/>
              </a:rPr>
              <a:t> </a:t>
            </a:r>
          </a:p>
          <a:p>
            <a:pPr marL="0" marR="0">
              <a:spcBef>
                <a:spcPts val="0"/>
              </a:spcBef>
              <a:spcAft>
                <a:spcPts val="0"/>
              </a:spcAft>
            </a:pPr>
            <a:r>
              <a:rPr lang="en-US" sz="1200" dirty="0" smtClean="0">
                <a:effectLst/>
                <a:latin typeface="Times New Roman"/>
                <a:ea typeface="Times New Roman"/>
              </a:rPr>
              <a:t>With over 19,200 records, Building Oregon is also an important resource in this architectural information network.   Building Oregon describes 4,400 works of Pacific Northwest art and architecture representing 600 object types, created by over 1,150 architects, artists, and builders.  Today I’m going to contribute to our library’s history by describing how Building Oregon was imagined and created, and along the way talk about some content in this resource, and  other useful sources for studying Oregon’s built environment.</a:t>
            </a:r>
          </a:p>
          <a:p>
            <a:pPr marL="0" marR="0">
              <a:spcBef>
                <a:spcPts val="0"/>
              </a:spcBef>
              <a:spcAft>
                <a:spcPts val="0"/>
              </a:spcAft>
            </a:pPr>
            <a:endParaRPr lang="en-US" sz="1200" dirty="0" smtClean="0">
              <a:effectLst/>
              <a:latin typeface="Times New Roman"/>
              <a:ea typeface="Times New Roman"/>
            </a:endParaRPr>
          </a:p>
          <a:p>
            <a:pPr marL="0" marR="0">
              <a:spcBef>
                <a:spcPts val="0"/>
              </a:spcBef>
              <a:spcAft>
                <a:spcPts val="0"/>
              </a:spcAft>
            </a:pPr>
            <a:r>
              <a:rPr lang="en-US" sz="1200" i="1" dirty="0" smtClean="0">
                <a:effectLst/>
                <a:latin typeface="Times New Roman"/>
                <a:ea typeface="Times New Roman"/>
              </a:rPr>
              <a:t>Note to readers: Descriptive</a:t>
            </a:r>
            <a:r>
              <a:rPr lang="en-US" sz="1200" i="1" baseline="0" dirty="0" smtClean="0">
                <a:effectLst/>
                <a:latin typeface="Times New Roman"/>
                <a:ea typeface="Times New Roman"/>
              </a:rPr>
              <a:t> information about images in this presentation including photographers can be found by consulting Building Oregon, http://boundless.uoregon.edu/digcol/archpnw/</a:t>
            </a:r>
            <a:endParaRPr lang="en-US" sz="1200" i="1" dirty="0" smtClean="0">
              <a:effectLst/>
              <a:latin typeface="Times New Roman"/>
              <a:ea typeface="Times New Roman"/>
            </a:endParaRP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1</a:t>
            </a:fld>
            <a:endParaRPr lang="en-US"/>
          </a:p>
        </p:txBody>
      </p:sp>
    </p:spTree>
    <p:extLst>
      <p:ext uri="{BB962C8B-B14F-4D97-AF65-F5344CB8AC3E}">
        <p14:creationId xmlns:p14="http://schemas.microsoft.com/office/powerpoint/2010/main" val="3445158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In the 2005 planning process, I proposed two library initiatives in response to a growing demand from AAA for digital images as an alternative to slides.  One initiative focused on the creation of digital images for classroom instruction which would be a restricted access collection built from copied or acquired content.   The other focused on making a publicly accessible collection derived principally from the Marion Dean Ross and other slide collections housed in the Visual Resources Collection.  The first initiative led to the creation in  2005 of a collection named Art &amp; Architecture Images.  It was initially comprised of acquired digital images and </a:t>
            </a:r>
            <a:r>
              <a:rPr lang="en-US" sz="1200" dirty="0" err="1" smtClean="0">
                <a:effectLst/>
                <a:latin typeface="Times New Roman"/>
                <a:ea typeface="Times New Roman"/>
              </a:rPr>
              <a:t>copywork</a:t>
            </a:r>
            <a:r>
              <a:rPr lang="en-US" sz="1200" dirty="0" smtClean="0">
                <a:effectLst/>
                <a:latin typeface="Times New Roman"/>
                <a:ea typeface="Times New Roman"/>
              </a:rPr>
              <a:t> associated with a course project.  Today, under Julie’s guidance since 2006, the AAI now has over 100,000 records.  </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2</a:t>
            </a:fld>
            <a:endParaRPr lang="en-US"/>
          </a:p>
        </p:txBody>
      </p:sp>
    </p:spTree>
    <p:extLst>
      <p:ext uri="{BB962C8B-B14F-4D97-AF65-F5344CB8AC3E}">
        <p14:creationId xmlns:p14="http://schemas.microsoft.com/office/powerpoint/2010/main" val="2391487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smtClean="0">
                <a:effectLst/>
                <a:latin typeface="Times New Roman"/>
                <a:ea typeface="Times New Roman"/>
              </a:rPr>
              <a:t>The second initiative took a while longer to come to fruition.  Developing the AAI was a priority, and there was no funding support for exploiting the gift slides for a new digital collection.   Its concept became better defined as a resource focused on regional architectural work. The value of such an emphasis was inspired by the success of the guide to University of Florida architecture I created in 2004-05 (UF Builds).   Inspired by a guide I created at the UF, the UO guide consists of over 100 pages of data, bibliographic references, and images. This guide and a concurrent library exhibit presented for the first time an organized visual construction of UO’s built heritage.  What   especially intriguing   many was the description of demolished buildings, for example the  structures that populated campus after WWII.</a:t>
            </a:r>
          </a:p>
        </p:txBody>
      </p:sp>
      <p:sp>
        <p:nvSpPr>
          <p:cNvPr id="4" name="Slide Number Placeholder 3"/>
          <p:cNvSpPr>
            <a:spLocks noGrp="1"/>
          </p:cNvSpPr>
          <p:nvPr>
            <p:ph type="sldNum" sz="quarter" idx="10"/>
          </p:nvPr>
        </p:nvSpPr>
        <p:spPr/>
        <p:txBody>
          <a:bodyPr/>
          <a:lstStyle/>
          <a:p>
            <a:fld id="{F932937F-1D0A-47C6-B5E3-627CA5263197}" type="slidenum">
              <a:rPr lang="en-US" smtClean="0"/>
              <a:t>3</a:t>
            </a:fld>
            <a:endParaRPr lang="en-US"/>
          </a:p>
        </p:txBody>
      </p:sp>
    </p:spTree>
    <p:extLst>
      <p:ext uri="{BB962C8B-B14F-4D97-AF65-F5344CB8AC3E}">
        <p14:creationId xmlns:p14="http://schemas.microsoft.com/office/powerpoint/2010/main" val="3302590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2937F-1D0A-47C6-B5E3-627CA5263197}" type="slidenum">
              <a:rPr lang="en-US" smtClean="0"/>
              <a:t>4</a:t>
            </a:fld>
            <a:endParaRPr lang="en-US"/>
          </a:p>
        </p:txBody>
      </p:sp>
    </p:spTree>
    <p:extLst>
      <p:ext uri="{BB962C8B-B14F-4D97-AF65-F5344CB8AC3E}">
        <p14:creationId xmlns:p14="http://schemas.microsoft.com/office/powerpoint/2010/main" val="3302590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Veterans dorms I, II, 1947, image 1951</a:t>
            </a:r>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5</a:t>
            </a:fld>
            <a:endParaRPr lang="en-US"/>
          </a:p>
        </p:txBody>
      </p:sp>
    </p:spTree>
    <p:extLst>
      <p:ext uri="{BB962C8B-B14F-4D97-AF65-F5344CB8AC3E}">
        <p14:creationId xmlns:p14="http://schemas.microsoft.com/office/powerpoint/2010/main" val="3041497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1909 Gym</a:t>
            </a:r>
            <a:endParaRPr lang="en-US" dirty="0" smtClean="0"/>
          </a:p>
          <a:p>
            <a:r>
              <a:rPr lang="en-US" dirty="0" smtClean="0"/>
              <a:t>From Choosing </a:t>
            </a:r>
            <a:r>
              <a:rPr lang="en-US" dirty="0"/>
              <a:t>a Calling (Eugene, Oregon: University of Oregon, 1913), p. 13</a:t>
            </a:r>
          </a:p>
        </p:txBody>
      </p:sp>
      <p:sp>
        <p:nvSpPr>
          <p:cNvPr id="4" name="Slide Number Placeholder 3"/>
          <p:cNvSpPr>
            <a:spLocks noGrp="1"/>
          </p:cNvSpPr>
          <p:nvPr>
            <p:ph type="sldNum" sz="quarter" idx="10"/>
          </p:nvPr>
        </p:nvSpPr>
        <p:spPr/>
        <p:txBody>
          <a:bodyPr/>
          <a:lstStyle/>
          <a:p>
            <a:fld id="{F932937F-1D0A-47C6-B5E3-627CA5263197}" type="slidenum">
              <a:rPr lang="en-US" smtClean="0"/>
              <a:t>6</a:t>
            </a:fld>
            <a:endParaRPr lang="en-US"/>
          </a:p>
        </p:txBody>
      </p:sp>
    </p:spTree>
    <p:extLst>
      <p:ext uri="{BB962C8B-B14F-4D97-AF65-F5344CB8AC3E}">
        <p14:creationId xmlns:p14="http://schemas.microsoft.com/office/powerpoint/2010/main" val="549366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In January 2007, a breakthrough occurred.   Jean Gillett, a 1939 graduate of the School, left in her will a large gift to the AAA Library, I obtained approval to use Gillett funds to pay for the digital outsourcing of approximately 14,000 slides, an effort which took place from October 2007 through the summer of 2008.  Considerable content came from images created by Marion Dean Ross, Michael </a:t>
            </a:r>
            <a:r>
              <a:rPr lang="en-US" sz="1200" dirty="0" err="1" smtClean="0">
                <a:effectLst/>
                <a:latin typeface="Times New Roman"/>
                <a:ea typeface="Times New Roman"/>
              </a:rPr>
              <a:t>Shellenbarger</a:t>
            </a:r>
            <a:r>
              <a:rPr lang="en-US" sz="1200" dirty="0" smtClean="0">
                <a:effectLst/>
                <a:latin typeface="Times New Roman"/>
                <a:ea typeface="Times New Roman"/>
              </a:rPr>
              <a:t>, and Gilman Davis.  The City of Eugene Preservation Office also donated approximately1600 slides.  Grants to support the project came from the Architectural Foundation of Oregon and the MDR Chapter of the SAH.  The majority of images and data came from the Oregon State Historic Preservation Office (SHPO).   From 2000-05 Chris </a:t>
            </a:r>
            <a:r>
              <a:rPr lang="en-US" sz="1200" dirty="0" err="1" smtClean="0">
                <a:effectLst/>
                <a:latin typeface="Times New Roman"/>
                <a:ea typeface="Times New Roman"/>
              </a:rPr>
              <a:t>Sundt</a:t>
            </a:r>
            <a:r>
              <a:rPr lang="en-US" sz="1200" dirty="0" smtClean="0">
                <a:effectLst/>
                <a:latin typeface="Times New Roman"/>
                <a:ea typeface="Times New Roman"/>
              </a:rPr>
              <a:t> had obtained from SHPO duplicate slides of works added the National Register from Oregon.  In August 2007, SHPO and I crafted an agreement (approved by UO Legal &amp; the Libraries) whereby SHPO agreed to UO’s digitizing current holdings as well as future receipts. To date, over 8,000 images and documents in BO are from SHPO which has honored its agreement and quarterly sends about 200 images and national register documentation to be added to BO.  By October 2007, Karen </a:t>
            </a:r>
            <a:r>
              <a:rPr lang="en-US" sz="1200" dirty="0" err="1" smtClean="0">
                <a:effectLst/>
                <a:latin typeface="Times New Roman"/>
                <a:ea typeface="Times New Roman"/>
              </a:rPr>
              <a:t>Estlund</a:t>
            </a:r>
            <a:r>
              <a:rPr lang="en-US" sz="1200" dirty="0" smtClean="0">
                <a:effectLst/>
                <a:latin typeface="Times New Roman"/>
                <a:ea typeface="Times New Roman"/>
              </a:rPr>
              <a:t> and I worked on the details of setting up the </a:t>
            </a:r>
            <a:r>
              <a:rPr lang="en-US" sz="1200" dirty="0" err="1" smtClean="0">
                <a:effectLst/>
                <a:latin typeface="Times New Roman"/>
                <a:ea typeface="Times New Roman"/>
              </a:rPr>
              <a:t>CONTENTdm</a:t>
            </a:r>
            <a:r>
              <a:rPr lang="en-US" sz="1200" dirty="0" smtClean="0">
                <a:effectLst/>
                <a:latin typeface="Times New Roman"/>
                <a:ea typeface="Times New Roman"/>
              </a:rPr>
              <a:t> collection.  Building Oregon premiered in May 2008.</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effectLst/>
              <a:latin typeface="Times New Roman"/>
              <a:ea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The original cataloging work in Building Oregon was derived from the slide cataloging which was output to spreadsheets and mapped to the fields set up in </a:t>
            </a:r>
            <a:r>
              <a:rPr lang="en-US" sz="1200" dirty="0" err="1" smtClean="0">
                <a:effectLst/>
                <a:latin typeface="Times New Roman"/>
                <a:ea typeface="Times New Roman"/>
              </a:rPr>
              <a:t>CONTENTdm</a:t>
            </a:r>
            <a:r>
              <a:rPr lang="en-US" sz="1200" dirty="0" smtClean="0">
                <a:effectLst/>
                <a:latin typeface="Times New Roman"/>
                <a:ea typeface="Times New Roman"/>
              </a:rPr>
              <a:t> with links to the images.  This barebones legacy data has been continuously updated and augmented.  Newer content not supplied by SHPO, from public domain images, has often required research since the image source usually provides minimal information. This is an unfortunate fact for architectural catalogers:  few buildings have names.  Instead they are commonly  known by attributes:  an owner, an address, a building type, and all of those attributes can change.   Architects are rarely identified in regional architecture unless it is in architectural literature. By 1930, most street names and addresses in Portland had changed.  Discovering and learning sources to identify or verify building information has strengthened my work as a  subject specialist.  Here are some sources routinely consulted.  Several were created or digitized at UO.</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7</a:t>
            </a:fld>
            <a:endParaRPr lang="en-US"/>
          </a:p>
        </p:txBody>
      </p:sp>
    </p:spTree>
    <p:extLst>
      <p:ext uri="{BB962C8B-B14F-4D97-AF65-F5344CB8AC3E}">
        <p14:creationId xmlns:p14="http://schemas.microsoft.com/office/powerpoint/2010/main" val="2474515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smtClean="0">
                <a:effectLst/>
                <a:latin typeface="Times New Roman"/>
                <a:ea typeface="Times New Roman"/>
              </a:rPr>
              <a:t>Well, this is Ken </a:t>
            </a:r>
            <a:r>
              <a:rPr lang="en-US" sz="1200" dirty="0" err="1" smtClean="0">
                <a:effectLst/>
                <a:latin typeface="Times New Roman"/>
                <a:ea typeface="Times New Roman"/>
              </a:rPr>
              <a:t>Kesey</a:t>
            </a:r>
            <a:r>
              <a:rPr lang="en-US" sz="1200" dirty="0" smtClean="0">
                <a:effectLst/>
                <a:latin typeface="Times New Roman"/>
                <a:ea typeface="Times New Roman"/>
              </a:rPr>
              <a:t>, as depicted in a downtown sculpture.  As </a:t>
            </a:r>
            <a:r>
              <a:rPr lang="en-US" sz="1200" dirty="0" err="1" smtClean="0">
                <a:effectLst/>
                <a:latin typeface="Times New Roman"/>
                <a:ea typeface="Times New Roman"/>
              </a:rPr>
              <a:t>Kesey</a:t>
            </a:r>
            <a:r>
              <a:rPr lang="en-US" sz="1200" dirty="0" smtClean="0">
                <a:effectLst/>
                <a:latin typeface="Times New Roman"/>
                <a:ea typeface="Times New Roman"/>
              </a:rPr>
              <a:t> said, To hell with facts! We need stories! So I’m now going to let the pictures reveal some of the interesting stories living in Building Oregon.</a:t>
            </a:r>
          </a:p>
          <a:p>
            <a:pPr marL="0" marR="0">
              <a:spcBef>
                <a:spcPts val="0"/>
              </a:spcBef>
              <a:spcAft>
                <a:spcPts val="0"/>
              </a:spcAft>
            </a:pPr>
            <a:r>
              <a:rPr lang="en-US" sz="1200" dirty="0" smtClean="0">
                <a:effectLst/>
                <a:latin typeface="Times New Roman"/>
                <a:ea typeface="Times New Roman"/>
              </a:rPr>
              <a:t> </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8</a:t>
            </a:fld>
            <a:endParaRPr lang="en-US"/>
          </a:p>
        </p:txBody>
      </p:sp>
    </p:spTree>
    <p:extLst>
      <p:ext uri="{BB962C8B-B14F-4D97-AF65-F5344CB8AC3E}">
        <p14:creationId xmlns:p14="http://schemas.microsoft.com/office/powerpoint/2010/main" val="1399720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My first selections show work by MDR and how he documented buildings over time.  Here is Ross,  an expert photographer.  In addition to leaving us 35,000 slides upon his death, he left the Art History </a:t>
            </a:r>
            <a:r>
              <a:rPr lang="en-US" sz="1200" dirty="0" err="1" smtClean="0">
                <a:effectLst/>
                <a:latin typeface="Times New Roman"/>
                <a:ea typeface="Times New Roman"/>
              </a:rPr>
              <a:t>dept</a:t>
            </a:r>
            <a:r>
              <a:rPr lang="en-US" sz="1200" dirty="0" smtClean="0">
                <a:effectLst/>
                <a:latin typeface="Times New Roman"/>
                <a:ea typeface="Times New Roman"/>
              </a:rPr>
              <a:t> over a million dollars for library acquisitions.  Unlike many, Ross carefully labeled, dated, and systematically filed his slides</a:t>
            </a:r>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9</a:t>
            </a:fld>
            <a:endParaRPr lang="en-US"/>
          </a:p>
        </p:txBody>
      </p:sp>
    </p:spTree>
    <p:extLst>
      <p:ext uri="{BB962C8B-B14F-4D97-AF65-F5344CB8AC3E}">
        <p14:creationId xmlns:p14="http://schemas.microsoft.com/office/powerpoint/2010/main" val="273032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Here is Knotty Pine Restaurant in 1954 and  in 1977.   Ross did not have easy access to the resource we know have, so didn’t know the proper name for this building. To catalog this building, I went to the OHS database to see if I could track it down.  Since Union is quite small, I used </a:t>
            </a:r>
            <a:r>
              <a:rPr lang="en-US" sz="1200" dirty="0" err="1" smtClean="0">
                <a:effectLst/>
                <a:latin typeface="Times New Roman"/>
                <a:ea typeface="Times New Roman"/>
              </a:rPr>
              <a:t>google</a:t>
            </a:r>
            <a:r>
              <a:rPr lang="en-US" sz="1200" dirty="0" smtClean="0">
                <a:effectLst/>
                <a:latin typeface="Times New Roman"/>
                <a:ea typeface="Times New Roman"/>
              </a:rPr>
              <a:t> maps to scan for some candidates.  </a:t>
            </a:r>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10</a:t>
            </a:fld>
            <a:endParaRPr lang="en-US"/>
          </a:p>
        </p:txBody>
      </p:sp>
    </p:spTree>
    <p:extLst>
      <p:ext uri="{BB962C8B-B14F-4D97-AF65-F5344CB8AC3E}">
        <p14:creationId xmlns:p14="http://schemas.microsoft.com/office/powerpoint/2010/main" val="2485518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2937F-1D0A-47C6-B5E3-627CA5263197}" type="slidenum">
              <a:rPr lang="en-US" smtClean="0"/>
              <a:t>11</a:t>
            </a:fld>
            <a:endParaRPr lang="en-US"/>
          </a:p>
        </p:txBody>
      </p:sp>
    </p:spTree>
    <p:extLst>
      <p:ext uri="{BB962C8B-B14F-4D97-AF65-F5344CB8AC3E}">
        <p14:creationId xmlns:p14="http://schemas.microsoft.com/office/powerpoint/2010/main" val="2485518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By pure serendipity, I happened to look through the an 1892 photographic survey published in commemoration of the Oregonian’s new building.  I came across a picture which matched a </a:t>
            </a:r>
            <a:r>
              <a:rPr lang="en-US" sz="1200" dirty="0" err="1" smtClean="0">
                <a:effectLst/>
                <a:latin typeface="Times New Roman"/>
                <a:ea typeface="Times New Roman"/>
              </a:rPr>
              <a:t>google</a:t>
            </a:r>
            <a:r>
              <a:rPr lang="en-US" sz="1200" dirty="0" smtClean="0">
                <a:effectLst/>
                <a:latin typeface="Times New Roman"/>
                <a:ea typeface="Times New Roman"/>
              </a:rPr>
              <a:t> maps image and was able to correlate with the Oregon Sites address.  The entry has been revised to read Wilson Block.</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12</a:t>
            </a:fld>
            <a:endParaRPr lang="en-US"/>
          </a:p>
        </p:txBody>
      </p:sp>
    </p:spTree>
    <p:extLst>
      <p:ext uri="{BB962C8B-B14F-4D97-AF65-F5344CB8AC3E}">
        <p14:creationId xmlns:p14="http://schemas.microsoft.com/office/powerpoint/2010/main" val="2485518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2937F-1D0A-47C6-B5E3-627CA5263197}" type="slidenum">
              <a:rPr lang="en-US" smtClean="0"/>
              <a:t>13</a:t>
            </a:fld>
            <a:endParaRPr lang="en-US"/>
          </a:p>
        </p:txBody>
      </p:sp>
    </p:spTree>
    <p:extLst>
      <p:ext uri="{BB962C8B-B14F-4D97-AF65-F5344CB8AC3E}">
        <p14:creationId xmlns:p14="http://schemas.microsoft.com/office/powerpoint/2010/main" val="2574893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Wilson Block has survived but many buildings represented in BO no longer exist.  Eugene is a prime example of a city insensitive to its past.   Here once existed the state’s first Carnegie library who also designed  UO’s first library the same year, 1906; an armory (1914-76); and  the county courthouse (1890-1959).  </a:t>
            </a:r>
          </a:p>
          <a:p>
            <a:r>
              <a:rPr lang="en-US" sz="1200" kern="1200" dirty="0" smtClean="0">
                <a:solidFill>
                  <a:schemeClr val="tx1"/>
                </a:solidFill>
                <a:effectLst/>
                <a:latin typeface="+mn-lt"/>
                <a:ea typeface="+mn-ea"/>
                <a:cs typeface="+mn-cs"/>
              </a:rPr>
              <a:t> Ross photos, c</a:t>
            </a:r>
            <a:r>
              <a:rPr lang="en-US" sz="1200" kern="1200" baseline="0" dirty="0" smtClean="0">
                <a:solidFill>
                  <a:schemeClr val="tx1"/>
                </a:solidFill>
                <a:effectLst/>
                <a:latin typeface="+mn-lt"/>
                <a:ea typeface="+mn-ea"/>
                <a:cs typeface="+mn-cs"/>
              </a:rPr>
              <a:t> 1959</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932937F-1D0A-47C6-B5E3-627CA5263197}" type="slidenum">
              <a:rPr lang="en-US" smtClean="0"/>
              <a:t>14</a:t>
            </a:fld>
            <a:endParaRPr lang="en-US"/>
          </a:p>
        </p:txBody>
      </p:sp>
    </p:spTree>
    <p:extLst>
      <p:ext uri="{BB962C8B-B14F-4D97-AF65-F5344CB8AC3E}">
        <p14:creationId xmlns:p14="http://schemas.microsoft.com/office/powerpoint/2010/main" val="1186641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effectLst/>
                <a:latin typeface="Times New Roman"/>
                <a:ea typeface="Times New Roman"/>
              </a:rPr>
              <a:t>Content Variety in Building Oregon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effectLst/>
              <a:latin typeface="Times New Roman"/>
              <a:ea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Among the living in BO are interesting works especially provided by SHPO whose definition of historic site goes well beyond architecture.  This structure is part of the Owyhee Dam complex, Malheur Co., built 1927-32.  The dam was a testing ground for new construction technology later used at Hoover Dam and elsewhere.</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15</a:t>
            </a:fld>
            <a:endParaRPr lang="en-US"/>
          </a:p>
        </p:txBody>
      </p:sp>
    </p:spTree>
    <p:extLst>
      <p:ext uri="{BB962C8B-B14F-4D97-AF65-F5344CB8AC3E}">
        <p14:creationId xmlns:p14="http://schemas.microsoft.com/office/powerpoint/2010/main" val="3996681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Paul Bunyan, an </a:t>
            </a:r>
            <a:r>
              <a:rPr lang="en-US" sz="1200" kern="1200" dirty="0" err="1" smtClean="0">
                <a:solidFill>
                  <a:schemeClr val="tx1"/>
                </a:solidFill>
                <a:effectLst/>
                <a:latin typeface="+mn-lt"/>
                <a:ea typeface="+mn-ea"/>
                <a:cs typeface="+mn-cs"/>
              </a:rPr>
              <a:t>outstading</a:t>
            </a:r>
            <a:r>
              <a:rPr lang="en-US" sz="1200" kern="1200" dirty="0" smtClean="0">
                <a:solidFill>
                  <a:schemeClr val="tx1"/>
                </a:solidFill>
                <a:effectLst/>
                <a:latin typeface="+mn-lt"/>
                <a:ea typeface="+mn-ea"/>
                <a:cs typeface="+mn-cs"/>
              </a:rPr>
              <a:t> example of a roadside attraction, was created in 1959 as part of festivities celebrating the Oregon Centennial Exposition.  According to its documentation,  no other mythical character is portrayed more often statewide.</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16</a:t>
            </a:fld>
            <a:endParaRPr lang="en-US"/>
          </a:p>
        </p:txBody>
      </p:sp>
    </p:spTree>
    <p:extLst>
      <p:ext uri="{BB962C8B-B14F-4D97-AF65-F5344CB8AC3E}">
        <p14:creationId xmlns:p14="http://schemas.microsoft.com/office/powerpoint/2010/main" val="2485518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road cut through lava is part of the Santiam Trail.  The Santiam Wagon Road opened in 1866 and was viable until 1920.  It is listed in the NR for its role in helping connect Oregon’s regions divided by the Cascades and for changing Oregon’s settlement patterns.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17</a:t>
            </a:fld>
            <a:endParaRPr lang="en-US"/>
          </a:p>
        </p:txBody>
      </p:sp>
    </p:spTree>
    <p:extLst>
      <p:ext uri="{BB962C8B-B14F-4D97-AF65-F5344CB8AC3E}">
        <p14:creationId xmlns:p14="http://schemas.microsoft.com/office/powerpoint/2010/main" val="2485518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The submarine USS Blueback, now stationed at the OMSI, was commissioned in 1959 and is significant as the last surviving example of a diesel submarine.  This submarine starred in the film The Hunt for Red October.</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18</a:t>
            </a:fld>
            <a:endParaRPr lang="en-US"/>
          </a:p>
        </p:txBody>
      </p:sp>
    </p:spTree>
    <p:extLst>
      <p:ext uri="{BB962C8B-B14F-4D97-AF65-F5344CB8AC3E}">
        <p14:creationId xmlns:p14="http://schemas.microsoft.com/office/powerpoint/2010/main" val="2485518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This hexagonal barn at </a:t>
            </a:r>
            <a:r>
              <a:rPr lang="en-US" sz="1200" dirty="0" err="1" smtClean="0">
                <a:effectLst/>
                <a:latin typeface="Times New Roman"/>
                <a:ea typeface="Times New Roman"/>
              </a:rPr>
              <a:t>Simnasho</a:t>
            </a:r>
            <a:r>
              <a:rPr lang="en-US" sz="1200" dirty="0" smtClean="0">
                <a:effectLst/>
                <a:latin typeface="Times New Roman"/>
                <a:ea typeface="Times New Roman"/>
              </a:rPr>
              <a:t>, Wasco Co., is representative of the photography of C. Gilman Davis who was interested in vernacular architecture and signage.</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19</a:t>
            </a:fld>
            <a:endParaRPr lang="en-US"/>
          </a:p>
        </p:txBody>
      </p:sp>
    </p:spTree>
    <p:extLst>
      <p:ext uri="{BB962C8B-B14F-4D97-AF65-F5344CB8AC3E}">
        <p14:creationId xmlns:p14="http://schemas.microsoft.com/office/powerpoint/2010/main" val="2485518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Barn with sign, C. Gilman Davis, 1976</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20</a:t>
            </a:fld>
            <a:endParaRPr lang="en-US"/>
          </a:p>
        </p:txBody>
      </p:sp>
    </p:spTree>
    <p:extLst>
      <p:ext uri="{BB962C8B-B14F-4D97-AF65-F5344CB8AC3E}">
        <p14:creationId xmlns:p14="http://schemas.microsoft.com/office/powerpoint/2010/main" val="24855183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From agricultural sites we go to gardens, here the Portland Japanese Garden created in 1963.</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21</a:t>
            </a:fld>
            <a:endParaRPr lang="en-US"/>
          </a:p>
        </p:txBody>
      </p:sp>
    </p:spTree>
    <p:extLst>
      <p:ext uri="{BB962C8B-B14F-4D97-AF65-F5344CB8AC3E}">
        <p14:creationId xmlns:p14="http://schemas.microsoft.com/office/powerpoint/2010/main" val="392820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BO has about 350 images of sculpture.  Two represented here tell tragic tales.  The Indian Maiden by </a:t>
            </a:r>
            <a:r>
              <a:rPr lang="en-US" sz="1200" dirty="0" err="1" smtClean="0">
                <a:effectLst/>
                <a:latin typeface="Times New Roman"/>
                <a:ea typeface="Times New Roman"/>
              </a:rPr>
              <a:t>Phimister</a:t>
            </a:r>
            <a:r>
              <a:rPr lang="en-US" sz="1200" dirty="0" smtClean="0">
                <a:effectLst/>
                <a:latin typeface="Times New Roman"/>
                <a:ea typeface="Times New Roman"/>
              </a:rPr>
              <a:t> Procter (1930) was vandalized; now inside museum.  The Falconer (1967) by </a:t>
            </a:r>
            <a:r>
              <a:rPr lang="en-US" sz="1200" dirty="0" err="1" smtClean="0">
                <a:effectLst/>
                <a:latin typeface="Times New Roman"/>
                <a:ea typeface="Times New Roman"/>
              </a:rPr>
              <a:t>james</a:t>
            </a:r>
            <a:r>
              <a:rPr lang="en-US" sz="1200" dirty="0" smtClean="0">
                <a:effectLst/>
                <a:latin typeface="Times New Roman"/>
                <a:ea typeface="Times New Roman"/>
              </a:rPr>
              <a:t> Lee Hansen, was stolen last year.</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22</a:t>
            </a:fld>
            <a:endParaRPr lang="en-US"/>
          </a:p>
        </p:txBody>
      </p:sp>
    </p:spTree>
    <p:extLst>
      <p:ext uri="{BB962C8B-B14F-4D97-AF65-F5344CB8AC3E}">
        <p14:creationId xmlns:p14="http://schemas.microsoft.com/office/powerpoint/2010/main" val="3065189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This bear, who appears quite unhappy,  is being unceremoniously transported to MNCH where it will be affixed to the exterior.  By Wayne </a:t>
            </a:r>
            <a:r>
              <a:rPr lang="en-US" sz="1200" dirty="0" err="1" smtClean="0">
                <a:effectLst/>
                <a:latin typeface="Times New Roman"/>
                <a:ea typeface="Times New Roman"/>
              </a:rPr>
              <a:t>Chabre</a:t>
            </a:r>
            <a:r>
              <a:rPr lang="en-US" sz="1200" dirty="0" smtClean="0">
                <a:effectLst/>
                <a:latin typeface="Times New Roman"/>
                <a:ea typeface="Times New Roman"/>
              </a:rPr>
              <a:t> 1988. </a:t>
            </a:r>
          </a:p>
          <a:p>
            <a:r>
              <a:rPr lang="en-US" dirty="0" smtClean="0"/>
              <a:t> </a:t>
            </a:r>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23</a:t>
            </a:fld>
            <a:endParaRPr lang="en-US"/>
          </a:p>
        </p:txBody>
      </p:sp>
    </p:spTree>
    <p:extLst>
      <p:ext uri="{BB962C8B-B14F-4D97-AF65-F5344CB8AC3E}">
        <p14:creationId xmlns:p14="http://schemas.microsoft.com/office/powerpoint/2010/main" val="26100061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Her companion, the raven, seems even more distressed.  The raven, bear, and salmon  figure prominently in NW native American stories and rituals.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effectLst/>
              <a:latin typeface="Times New Roman"/>
              <a:ea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Her companion, the raven, seems even more distressed.  The raven, bear, and salmon  figure prominently in NW native American stories and rituals.</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24</a:t>
            </a:fld>
            <a:endParaRPr lang="en-US"/>
          </a:p>
        </p:txBody>
      </p:sp>
    </p:spTree>
    <p:extLst>
      <p:ext uri="{BB962C8B-B14F-4D97-AF65-F5344CB8AC3E}">
        <p14:creationId xmlns:p14="http://schemas.microsoft.com/office/powerpoint/2010/main" val="28043914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blackbird, photo by Davis, Medford, 1974, is a scientist at heart.  There’s a weathervane on top of his head.  </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25</a:t>
            </a:fld>
            <a:endParaRPr lang="en-US"/>
          </a:p>
        </p:txBody>
      </p:sp>
    </p:spTree>
    <p:extLst>
      <p:ext uri="{BB962C8B-B14F-4D97-AF65-F5344CB8AC3E}">
        <p14:creationId xmlns:p14="http://schemas.microsoft.com/office/powerpoint/2010/main" val="38570531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variety of religious structures in BO reflects Oregon’s religious diversity.  This work was originally a Mormon temple, patterned somehow after the great temple in Salt Lake City.  It is now a logging museum in Coos Bay.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932937F-1D0A-47C6-B5E3-627CA5263197}" type="slidenum">
              <a:rPr lang="en-US" smtClean="0"/>
              <a:t>26</a:t>
            </a:fld>
            <a:endParaRPr lang="en-US"/>
          </a:p>
        </p:txBody>
      </p:sp>
    </p:spTree>
    <p:extLst>
      <p:ext uri="{BB962C8B-B14F-4D97-AF65-F5344CB8AC3E}">
        <p14:creationId xmlns:p14="http://schemas.microsoft.com/office/powerpoint/2010/main" val="24855183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This beautiful synagogue by Edgar Lazarus was a Christian Church in the 1960s when this photo was taken by MDR.  We also have other incarnations of this building.</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27</a:t>
            </a:fld>
            <a:endParaRPr lang="en-US"/>
          </a:p>
        </p:txBody>
      </p:sp>
    </p:spTree>
    <p:extLst>
      <p:ext uri="{BB962C8B-B14F-4D97-AF65-F5344CB8AC3E}">
        <p14:creationId xmlns:p14="http://schemas.microsoft.com/office/powerpoint/2010/main" val="19360757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This charming 1897 church is in Antelope Oregon.  In 1984 this historic town of about 50  was known briefly as Rajneesh.  It had come under the control of the followers of </a:t>
            </a:r>
            <a:r>
              <a:rPr lang="en-US" sz="1200" dirty="0" err="1" smtClean="0">
                <a:effectLst/>
                <a:latin typeface="Times New Roman"/>
                <a:ea typeface="Times New Roman"/>
              </a:rPr>
              <a:t>Bhagwan</a:t>
            </a:r>
            <a:r>
              <a:rPr lang="en-US" sz="1200" dirty="0" smtClean="0">
                <a:effectLst/>
                <a:latin typeface="Times New Roman"/>
                <a:ea typeface="Times New Roman"/>
              </a:rPr>
              <a:t> Shree Rajneesh who lived in the nearby intentional community, </a:t>
            </a:r>
            <a:r>
              <a:rPr lang="en-US" sz="1200" dirty="0" err="1" smtClean="0">
                <a:effectLst/>
                <a:latin typeface="Times New Roman"/>
                <a:ea typeface="Times New Roman"/>
              </a:rPr>
              <a:t>Rajneeshpuram</a:t>
            </a:r>
            <a:r>
              <a:rPr lang="en-US" sz="1200" dirty="0" smtClean="0">
                <a:effectLst/>
                <a:latin typeface="Times New Roman"/>
                <a:ea typeface="Times New Roman"/>
              </a:rPr>
              <a:t>.</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28</a:t>
            </a:fld>
            <a:endParaRPr lang="en-US"/>
          </a:p>
        </p:txBody>
      </p:sp>
    </p:spTree>
    <p:extLst>
      <p:ext uri="{BB962C8B-B14F-4D97-AF65-F5344CB8AC3E}">
        <p14:creationId xmlns:p14="http://schemas.microsoft.com/office/powerpoint/2010/main" val="21513094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Times New Roman"/>
                <a:ea typeface="Times New Roman"/>
              </a:rPr>
              <a:t>Welcome to </a:t>
            </a:r>
            <a:r>
              <a:rPr lang="en-US" sz="1200" dirty="0" err="1" smtClean="0">
                <a:effectLst/>
                <a:latin typeface="Times New Roman"/>
                <a:ea typeface="Times New Roman"/>
              </a:rPr>
              <a:t>Rajneeshpuram</a:t>
            </a:r>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29</a:t>
            </a:fld>
            <a:endParaRPr lang="en-US"/>
          </a:p>
        </p:txBody>
      </p:sp>
    </p:spTree>
    <p:extLst>
      <p:ext uri="{BB962C8B-B14F-4D97-AF65-F5344CB8AC3E}">
        <p14:creationId xmlns:p14="http://schemas.microsoft.com/office/powerpoint/2010/main" val="24855183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is a wide range of housing types in BO.  Preservationist Michael </a:t>
            </a:r>
            <a:r>
              <a:rPr lang="en-US" sz="1200" kern="1200" dirty="0" err="1" smtClean="0">
                <a:solidFill>
                  <a:schemeClr val="tx1"/>
                </a:solidFill>
                <a:effectLst/>
                <a:latin typeface="+mn-lt"/>
                <a:ea typeface="+mn-ea"/>
                <a:cs typeface="+mn-cs"/>
              </a:rPr>
              <a:t>Shellenbarger</a:t>
            </a:r>
            <a:r>
              <a:rPr lang="en-US" sz="1200" kern="1200" dirty="0" smtClean="0">
                <a:solidFill>
                  <a:schemeClr val="tx1"/>
                </a:solidFill>
                <a:effectLst/>
                <a:latin typeface="+mn-lt"/>
                <a:ea typeface="+mn-ea"/>
                <a:cs typeface="+mn-cs"/>
              </a:rPr>
              <a:t> was interested in construction technology, and this home on wheels made clever use of shingles and a domed skylight in 1990.</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30</a:t>
            </a:fld>
            <a:endParaRPr lang="en-US"/>
          </a:p>
        </p:txBody>
      </p:sp>
    </p:spTree>
    <p:extLst>
      <p:ext uri="{BB962C8B-B14F-4D97-AF65-F5344CB8AC3E}">
        <p14:creationId xmlns:p14="http://schemas.microsoft.com/office/powerpoint/2010/main" val="29738936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I’m often looking for pub </a:t>
            </a:r>
            <a:r>
              <a:rPr lang="en-US" sz="1200" kern="1200" dirty="0" err="1" smtClean="0">
                <a:solidFill>
                  <a:schemeClr val="tx1"/>
                </a:solidFill>
                <a:effectLst/>
                <a:latin typeface="+mn-lt"/>
                <a:ea typeface="+mn-ea"/>
                <a:cs typeface="+mn-cs"/>
              </a:rPr>
              <a:t>dom</a:t>
            </a:r>
            <a:r>
              <a:rPr lang="en-US" sz="1200" kern="1200" dirty="0" smtClean="0">
                <a:solidFill>
                  <a:schemeClr val="tx1"/>
                </a:solidFill>
                <a:effectLst/>
                <a:latin typeface="+mn-lt"/>
                <a:ea typeface="+mn-ea"/>
                <a:cs typeface="+mn-cs"/>
              </a:rPr>
              <a:t> content to add to the collection. This house appears in the book,  1911 Residential Portland, which provides 80 images of prominent homes.   Each image has a caption giving brief owner’s name and address  but no architect.  This house was cited as the residence of S. Ban with a street address .  Not a typical name in BO, I discovered in researching this work that the owner was </a:t>
            </a:r>
            <a:r>
              <a:rPr lang="en-US" sz="1200" kern="1200" dirty="0" err="1" smtClean="0">
                <a:solidFill>
                  <a:schemeClr val="tx1"/>
                </a:solidFill>
                <a:effectLst/>
                <a:latin typeface="+mn-lt"/>
                <a:ea typeface="+mn-ea"/>
                <a:cs typeface="+mn-cs"/>
              </a:rPr>
              <a:t>Shinzaburo</a:t>
            </a:r>
            <a:r>
              <a:rPr lang="en-US" sz="1200" kern="1200" dirty="0" smtClean="0">
                <a:solidFill>
                  <a:schemeClr val="tx1"/>
                </a:solidFill>
                <a:effectLst/>
                <a:latin typeface="+mn-lt"/>
                <a:ea typeface="+mn-ea"/>
                <a:cs typeface="+mn-cs"/>
              </a:rPr>
              <a:t> Ban, a successful Japanese businessman with diverse interests in Oregon from 1890s  to 1920s .  That information comes from the Oregon History Project.  Mr. Ban was forced to leave Oregon in 1926 because of the state’s 1923 Alien Land Law which </a:t>
            </a:r>
            <a:r>
              <a:rPr lang="en-US" sz="1200" kern="1200" dirty="0" err="1" smtClean="0">
                <a:solidFill>
                  <a:schemeClr val="tx1"/>
                </a:solidFill>
                <a:effectLst/>
                <a:latin typeface="+mn-lt"/>
                <a:ea typeface="+mn-ea"/>
                <a:cs typeface="+mn-cs"/>
              </a:rPr>
              <a:t>forebade</a:t>
            </a:r>
            <a:r>
              <a:rPr lang="en-US" sz="1200" kern="1200" dirty="0" smtClean="0">
                <a:solidFill>
                  <a:schemeClr val="tx1"/>
                </a:solidFill>
                <a:effectLst/>
                <a:latin typeface="+mn-lt"/>
                <a:ea typeface="+mn-ea"/>
                <a:cs typeface="+mn-cs"/>
              </a:rPr>
              <a:t> noncitizens from owning/leasing land.  </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31</a:t>
            </a:fld>
            <a:endParaRPr lang="en-US"/>
          </a:p>
        </p:txBody>
      </p:sp>
    </p:spTree>
    <p:extLst>
      <p:ext uri="{BB962C8B-B14F-4D97-AF65-F5344CB8AC3E}">
        <p14:creationId xmlns:p14="http://schemas.microsoft.com/office/powerpoint/2010/main" val="24855183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smtClean="0">
                <a:effectLst/>
                <a:latin typeface="Times New Roman"/>
                <a:ea typeface="Times New Roman"/>
              </a:rPr>
              <a:t>Among Eugene’s houses, here we see the homestead of  A. W. Patterson  scanned from the IH Lance County of 1884.   Patterson was a doctor and a surveyor.  He laid out the town of Eugene in 1854 and as a state senator played a key role in bringing the UO to Eugene.  He later moved to a grander home on 12</a:t>
            </a:r>
            <a:r>
              <a:rPr lang="en-US" sz="1200" baseline="30000" dirty="0" smtClean="0">
                <a:effectLst/>
                <a:latin typeface="Times New Roman"/>
                <a:ea typeface="Times New Roman"/>
              </a:rPr>
              <a:t>th</a:t>
            </a:r>
            <a:r>
              <a:rPr lang="en-US" sz="1200" dirty="0" smtClean="0">
                <a:effectLst/>
                <a:latin typeface="Times New Roman"/>
                <a:ea typeface="Times New Roman"/>
              </a:rPr>
              <a:t> Street.  This house was home to a fraternity from the 1950s onward.  MDR photo 1974.  The house fell into disrepair but before its destruction.  But before it disappeared it had a starring role in a movie.  This the Animal House.</a:t>
            </a:r>
          </a:p>
          <a:p>
            <a:pPr marL="0" marR="0">
              <a:spcBef>
                <a:spcPts val="0"/>
              </a:spcBef>
              <a:spcAft>
                <a:spcPts val="0"/>
              </a:spcAft>
            </a:pPr>
            <a:r>
              <a:rPr lang="en-US" sz="1200" dirty="0" smtClean="0">
                <a:effectLst/>
                <a:latin typeface="Times New Roman"/>
                <a:ea typeface="Times New Roman"/>
              </a:rPr>
              <a:t> </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32</a:t>
            </a:fld>
            <a:endParaRPr lang="en-US"/>
          </a:p>
        </p:txBody>
      </p:sp>
    </p:spTree>
    <p:extLst>
      <p:ext uri="{BB962C8B-B14F-4D97-AF65-F5344CB8AC3E}">
        <p14:creationId xmlns:p14="http://schemas.microsoft.com/office/powerpoint/2010/main" val="2068052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200" dirty="0" smtClean="0">
              <a:effectLst/>
              <a:latin typeface="Times New Roman"/>
              <a:ea typeface="Times New Roman"/>
            </a:endParaRPr>
          </a:p>
        </p:txBody>
      </p:sp>
      <p:sp>
        <p:nvSpPr>
          <p:cNvPr id="4" name="Slide Number Placeholder 3"/>
          <p:cNvSpPr>
            <a:spLocks noGrp="1"/>
          </p:cNvSpPr>
          <p:nvPr>
            <p:ph type="sldNum" sz="quarter" idx="10"/>
          </p:nvPr>
        </p:nvSpPr>
        <p:spPr/>
        <p:txBody>
          <a:bodyPr/>
          <a:lstStyle/>
          <a:p>
            <a:fld id="{F932937F-1D0A-47C6-B5E3-627CA5263197}" type="slidenum">
              <a:rPr lang="en-US" smtClean="0"/>
              <a:t>33</a:t>
            </a:fld>
            <a:endParaRPr lang="en-US"/>
          </a:p>
        </p:txBody>
      </p:sp>
    </p:spTree>
    <p:extLst>
      <p:ext uri="{BB962C8B-B14F-4D97-AF65-F5344CB8AC3E}">
        <p14:creationId xmlns:p14="http://schemas.microsoft.com/office/powerpoint/2010/main" val="24855183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Another Oregon work important in film history is building from the   complex originally named the State Asylum for the Insane.  This building, destroyed in 2003,  was used in the film adaptation of Ken </a:t>
            </a:r>
            <a:r>
              <a:rPr lang="en-US" sz="1200" dirty="0" err="1" smtClean="0">
                <a:effectLst/>
                <a:latin typeface="Times New Roman"/>
                <a:ea typeface="Times New Roman"/>
              </a:rPr>
              <a:t>Kesey’s</a:t>
            </a:r>
            <a:r>
              <a:rPr lang="en-US" sz="1200" dirty="0" smtClean="0">
                <a:effectLst/>
                <a:latin typeface="Times New Roman"/>
                <a:ea typeface="Times New Roman"/>
              </a:rPr>
              <a:t> One  Flew over the Cuckoo’s Nest”.</a:t>
            </a:r>
          </a:p>
          <a:p>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34</a:t>
            </a:fld>
            <a:endParaRPr lang="en-US"/>
          </a:p>
        </p:txBody>
      </p:sp>
    </p:spTree>
    <p:extLst>
      <p:ext uri="{BB962C8B-B14F-4D97-AF65-F5344CB8AC3E}">
        <p14:creationId xmlns:p14="http://schemas.microsoft.com/office/powerpoint/2010/main" val="9324502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Times New Roman"/>
                <a:ea typeface="Times New Roman"/>
              </a:rPr>
              <a:t>We conclude with a return to </a:t>
            </a:r>
            <a:r>
              <a:rPr lang="en-US" sz="1200" dirty="0" err="1" smtClean="0">
                <a:effectLst/>
                <a:latin typeface="Times New Roman"/>
                <a:ea typeface="Times New Roman"/>
              </a:rPr>
              <a:t>Kesey</a:t>
            </a:r>
            <a:r>
              <a:rPr lang="en-US" sz="1200" dirty="0" smtClean="0">
                <a:effectLst/>
                <a:latin typeface="Times New Roman"/>
                <a:ea typeface="Times New Roman"/>
              </a:rPr>
              <a:t> Square in downtown Eugene.  Its centerpiece is  the sculpture named The Storyteller by James </a:t>
            </a:r>
            <a:r>
              <a:rPr lang="en-US" sz="1200" dirty="0" err="1" smtClean="0">
                <a:effectLst/>
                <a:latin typeface="Times New Roman"/>
                <a:ea typeface="Times New Roman"/>
              </a:rPr>
              <a:t>Helzer</a:t>
            </a:r>
            <a:r>
              <a:rPr lang="en-US" sz="1200" dirty="0" smtClean="0">
                <a:effectLst/>
                <a:latin typeface="Times New Roman"/>
                <a:ea typeface="Times New Roman"/>
              </a:rPr>
              <a:t> which shows </a:t>
            </a:r>
            <a:r>
              <a:rPr lang="en-US" sz="1200" dirty="0" err="1" smtClean="0">
                <a:effectLst/>
                <a:latin typeface="Times New Roman"/>
                <a:ea typeface="Times New Roman"/>
              </a:rPr>
              <a:t>Kesey</a:t>
            </a:r>
            <a:r>
              <a:rPr lang="en-US" sz="1200" dirty="0" smtClean="0">
                <a:effectLst/>
                <a:latin typeface="Times New Roman"/>
                <a:ea typeface="Times New Roman"/>
              </a:rPr>
              <a:t> reading to children.  I’m particularly drawn to the expression of this young man who appears simultaneously attentive , questioning, if not rebellious. </a:t>
            </a:r>
            <a:endParaRPr lang="en-US" dirty="0"/>
          </a:p>
        </p:txBody>
      </p:sp>
      <p:sp>
        <p:nvSpPr>
          <p:cNvPr id="4" name="Slide Number Placeholder 3"/>
          <p:cNvSpPr>
            <a:spLocks noGrp="1"/>
          </p:cNvSpPr>
          <p:nvPr>
            <p:ph type="sldNum" sz="quarter" idx="10"/>
          </p:nvPr>
        </p:nvSpPr>
        <p:spPr/>
        <p:txBody>
          <a:bodyPr/>
          <a:lstStyle/>
          <a:p>
            <a:fld id="{F932937F-1D0A-47C6-B5E3-627CA5263197}" type="slidenum">
              <a:rPr lang="en-US" smtClean="0"/>
              <a:t>35</a:t>
            </a:fld>
            <a:endParaRPr lang="en-US"/>
          </a:p>
        </p:txBody>
      </p:sp>
    </p:spTree>
    <p:extLst>
      <p:ext uri="{BB962C8B-B14F-4D97-AF65-F5344CB8AC3E}">
        <p14:creationId xmlns:p14="http://schemas.microsoft.com/office/powerpoint/2010/main" val="2485518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76918C-D336-4298-80DC-6A888F7B3F90}" type="datetimeFigureOut">
              <a:rPr lang="en-US" smtClean="0"/>
              <a:t>4/17/2011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462ED-7A47-4E2A-AD39-DF1BAFDB0F29}" type="slidenum">
              <a:rPr lang="en-US" smtClean="0"/>
              <a:t>‹#›</a:t>
            </a:fld>
            <a:endParaRPr lang="en-US"/>
          </a:p>
        </p:txBody>
      </p:sp>
    </p:spTree>
    <p:extLst>
      <p:ext uri="{BB962C8B-B14F-4D97-AF65-F5344CB8AC3E}">
        <p14:creationId xmlns:p14="http://schemas.microsoft.com/office/powerpoint/2010/main" val="3424668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76918C-D336-4298-80DC-6A888F7B3F90}" type="datetimeFigureOut">
              <a:rPr lang="en-US" smtClean="0"/>
              <a:t>4/17/2011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462ED-7A47-4E2A-AD39-DF1BAFDB0F29}" type="slidenum">
              <a:rPr lang="en-US" smtClean="0"/>
              <a:t>‹#›</a:t>
            </a:fld>
            <a:endParaRPr lang="en-US"/>
          </a:p>
        </p:txBody>
      </p:sp>
    </p:spTree>
    <p:extLst>
      <p:ext uri="{BB962C8B-B14F-4D97-AF65-F5344CB8AC3E}">
        <p14:creationId xmlns:p14="http://schemas.microsoft.com/office/powerpoint/2010/main" val="3815966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76918C-D336-4298-80DC-6A888F7B3F90}" type="datetimeFigureOut">
              <a:rPr lang="en-US" smtClean="0"/>
              <a:t>4/17/2011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462ED-7A47-4E2A-AD39-DF1BAFDB0F29}" type="slidenum">
              <a:rPr lang="en-US" smtClean="0"/>
              <a:t>‹#›</a:t>
            </a:fld>
            <a:endParaRPr lang="en-US"/>
          </a:p>
        </p:txBody>
      </p:sp>
    </p:spTree>
    <p:extLst>
      <p:ext uri="{BB962C8B-B14F-4D97-AF65-F5344CB8AC3E}">
        <p14:creationId xmlns:p14="http://schemas.microsoft.com/office/powerpoint/2010/main" val="35078375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76918C-D336-4298-80DC-6A888F7B3F90}" type="datetimeFigureOut">
              <a:rPr lang="en-US" smtClean="0"/>
              <a:t>4/17/2011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462ED-7A47-4E2A-AD39-DF1BAFDB0F29}" type="slidenum">
              <a:rPr lang="en-US" smtClean="0"/>
              <a:t>‹#›</a:t>
            </a:fld>
            <a:endParaRPr lang="en-US"/>
          </a:p>
        </p:txBody>
      </p:sp>
    </p:spTree>
    <p:extLst>
      <p:ext uri="{BB962C8B-B14F-4D97-AF65-F5344CB8AC3E}">
        <p14:creationId xmlns:p14="http://schemas.microsoft.com/office/powerpoint/2010/main" val="19602832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76918C-D336-4298-80DC-6A888F7B3F90}" type="datetimeFigureOut">
              <a:rPr lang="en-US" smtClean="0"/>
              <a:t>4/17/2011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D462ED-7A47-4E2A-AD39-DF1BAFDB0F29}" type="slidenum">
              <a:rPr lang="en-US" smtClean="0"/>
              <a:t>‹#›</a:t>
            </a:fld>
            <a:endParaRPr lang="en-US"/>
          </a:p>
        </p:txBody>
      </p:sp>
    </p:spTree>
    <p:extLst>
      <p:ext uri="{BB962C8B-B14F-4D97-AF65-F5344CB8AC3E}">
        <p14:creationId xmlns:p14="http://schemas.microsoft.com/office/powerpoint/2010/main" val="383417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76918C-D336-4298-80DC-6A888F7B3F90}" type="datetimeFigureOut">
              <a:rPr lang="en-US" smtClean="0"/>
              <a:t>4/17/2011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D462ED-7A47-4E2A-AD39-DF1BAFDB0F29}" type="slidenum">
              <a:rPr lang="en-US" smtClean="0"/>
              <a:t>‹#›</a:t>
            </a:fld>
            <a:endParaRPr lang="en-US"/>
          </a:p>
        </p:txBody>
      </p:sp>
    </p:spTree>
    <p:extLst>
      <p:ext uri="{BB962C8B-B14F-4D97-AF65-F5344CB8AC3E}">
        <p14:creationId xmlns:p14="http://schemas.microsoft.com/office/powerpoint/2010/main" val="855903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76918C-D336-4298-80DC-6A888F7B3F90}" type="datetimeFigureOut">
              <a:rPr lang="en-US" smtClean="0"/>
              <a:t>4/17/2011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D462ED-7A47-4E2A-AD39-DF1BAFDB0F29}" type="slidenum">
              <a:rPr lang="en-US" smtClean="0"/>
              <a:t>‹#›</a:t>
            </a:fld>
            <a:endParaRPr lang="en-US"/>
          </a:p>
        </p:txBody>
      </p:sp>
    </p:spTree>
    <p:extLst>
      <p:ext uri="{BB962C8B-B14F-4D97-AF65-F5344CB8AC3E}">
        <p14:creationId xmlns:p14="http://schemas.microsoft.com/office/powerpoint/2010/main" val="1101333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76918C-D336-4298-80DC-6A888F7B3F90}" type="datetimeFigureOut">
              <a:rPr lang="en-US" smtClean="0"/>
              <a:t>4/17/2011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462ED-7A47-4E2A-AD39-DF1BAFDB0F29}" type="slidenum">
              <a:rPr lang="en-US" smtClean="0"/>
              <a:t>‹#›</a:t>
            </a:fld>
            <a:endParaRPr lang="en-US"/>
          </a:p>
        </p:txBody>
      </p:sp>
    </p:spTree>
    <p:extLst>
      <p:ext uri="{BB962C8B-B14F-4D97-AF65-F5344CB8AC3E}">
        <p14:creationId xmlns:p14="http://schemas.microsoft.com/office/powerpoint/2010/main" val="1927220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76918C-D336-4298-80DC-6A888F7B3F90}" type="datetimeFigureOut">
              <a:rPr lang="en-US" smtClean="0"/>
              <a:t>4/17/2011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462ED-7A47-4E2A-AD39-DF1BAFDB0F29}" type="slidenum">
              <a:rPr lang="en-US" smtClean="0"/>
              <a:t>‹#›</a:t>
            </a:fld>
            <a:endParaRPr lang="en-US"/>
          </a:p>
        </p:txBody>
      </p:sp>
    </p:spTree>
    <p:extLst>
      <p:ext uri="{BB962C8B-B14F-4D97-AF65-F5344CB8AC3E}">
        <p14:creationId xmlns:p14="http://schemas.microsoft.com/office/powerpoint/2010/main" val="41447985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76918C-D336-4298-80DC-6A888F7B3F90}" type="datetimeFigureOut">
              <a:rPr lang="en-US" smtClean="0"/>
              <a:t>4/17/2011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462ED-7A47-4E2A-AD39-DF1BAFDB0F29}" type="slidenum">
              <a:rPr lang="en-US" smtClean="0"/>
              <a:t>‹#›</a:t>
            </a:fld>
            <a:endParaRPr lang="en-US"/>
          </a:p>
        </p:txBody>
      </p:sp>
    </p:spTree>
    <p:extLst>
      <p:ext uri="{BB962C8B-B14F-4D97-AF65-F5344CB8AC3E}">
        <p14:creationId xmlns:p14="http://schemas.microsoft.com/office/powerpoint/2010/main" val="6703725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76918C-D336-4298-80DC-6A888F7B3F90}" type="datetimeFigureOut">
              <a:rPr lang="en-US" smtClean="0"/>
              <a:t>4/17/2011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462ED-7A47-4E2A-AD39-DF1BAFDB0F29}" type="slidenum">
              <a:rPr lang="en-US" smtClean="0"/>
              <a:t>‹#›</a:t>
            </a:fld>
            <a:endParaRPr lang="en-US"/>
          </a:p>
        </p:txBody>
      </p:sp>
    </p:spTree>
    <p:extLst>
      <p:ext uri="{BB962C8B-B14F-4D97-AF65-F5344CB8AC3E}">
        <p14:creationId xmlns:p14="http://schemas.microsoft.com/office/powerpoint/2010/main" val="41516769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alpha val="89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76918C-D336-4298-80DC-6A888F7B3F90}" type="datetimeFigureOut">
              <a:rPr lang="en-US" smtClean="0"/>
              <a:t>4/17/2011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462ED-7A47-4E2A-AD39-DF1BAFDB0F29}" type="slidenum">
              <a:rPr lang="en-US" smtClean="0"/>
              <a:t>‹#›</a:t>
            </a:fld>
            <a:endParaRPr lang="en-US"/>
          </a:p>
        </p:txBody>
      </p:sp>
    </p:spTree>
    <p:extLst>
      <p:ext uri="{BB962C8B-B14F-4D97-AF65-F5344CB8AC3E}">
        <p14:creationId xmlns:p14="http://schemas.microsoft.com/office/powerpoint/2010/main" val="4128029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89000"/>
          </a:schemeClr>
        </a:solidFill>
        <a:effectLst/>
      </p:bgPr>
    </p:bg>
    <p:spTree>
      <p:nvGrpSpPr>
        <p:cNvPr id="1" name=""/>
        <p:cNvGrpSpPr/>
        <p:nvPr/>
      </p:nvGrpSpPr>
      <p:grpSpPr>
        <a:xfrm>
          <a:off x="0" y="0"/>
          <a:ext cx="0" cy="0"/>
          <a:chOff x="0" y="0"/>
          <a:chExt cx="0" cy="0"/>
        </a:xfrm>
      </p:grpSpPr>
      <p:pic>
        <p:nvPicPr>
          <p:cNvPr id="7172" name="Picture 4" descr="http://boundless.uoregon.edu/cgi-bin/showfile.exe?CISOROOT=/archpnw&amp;CISOPTR=18054"/>
          <p:cNvPicPr>
            <a:picLocks noChangeAspect="1" noChangeArrowheads="1"/>
          </p:cNvPicPr>
          <p:nvPr/>
        </p:nvPicPr>
        <p:blipFill rotWithShape="1">
          <a:blip r:embed="rId3">
            <a:extLst>
              <a:ext uri="{28A0092B-C50C-407E-A947-70E740481C1C}">
                <a14:useLocalDpi xmlns:a14="http://schemas.microsoft.com/office/drawing/2010/main" val="0"/>
              </a:ext>
            </a:extLst>
          </a:blip>
          <a:srcRect t="19895" b="5616"/>
          <a:stretch/>
        </p:blipFill>
        <p:spPr bwMode="auto">
          <a:xfrm>
            <a:off x="32657" y="152400"/>
            <a:ext cx="9035143" cy="445044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0" y="4267200"/>
            <a:ext cx="9144000" cy="1600200"/>
          </a:xfrm>
          <a:prstGeom prst="rect">
            <a:avLst/>
          </a:prstGeom>
          <a:solidFill>
            <a:schemeClr val="bg1">
              <a:lumMod val="9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smtClean="0">
                <a:solidFill>
                  <a:schemeClr val="accent2">
                    <a:lumMod val="75000"/>
                  </a:schemeClr>
                </a:solidFill>
                <a:latin typeface="Calibri" pitchFamily="34" charset="0"/>
                <a:ea typeface="Adobe Fan Heiti Std B" pitchFamily="34" charset="-128"/>
                <a:cs typeface="Calibri" pitchFamily="34" charset="0"/>
              </a:rPr>
              <a:t>Building Oregon</a:t>
            </a:r>
          </a:p>
          <a:p>
            <a:pPr algn="ctr"/>
            <a:r>
              <a:rPr lang="en-US" sz="3600" b="1" dirty="0" smtClean="0">
                <a:solidFill>
                  <a:schemeClr val="tx1">
                    <a:lumMod val="75000"/>
                    <a:lumOff val="25000"/>
                  </a:schemeClr>
                </a:solidFill>
                <a:latin typeface="Albertus Extra Bold" pitchFamily="34" charset="0"/>
                <a:ea typeface="Adobe Fan Heiti Std B" pitchFamily="34" charset="-128"/>
              </a:rPr>
              <a:t>A Closer Look at a Digital Collection</a:t>
            </a:r>
            <a:endParaRPr lang="en-US" sz="3600" b="1" dirty="0">
              <a:solidFill>
                <a:schemeClr val="tx1">
                  <a:lumMod val="75000"/>
                  <a:lumOff val="25000"/>
                </a:schemeClr>
              </a:solidFill>
              <a:latin typeface="Albertus Extra Bold" pitchFamily="34" charset="0"/>
              <a:ea typeface="Adobe Fan Heiti Std B" pitchFamily="34" charset="-128"/>
            </a:endParaRPr>
          </a:p>
        </p:txBody>
      </p:sp>
    </p:spTree>
    <p:extLst>
      <p:ext uri="{BB962C8B-B14F-4D97-AF65-F5344CB8AC3E}">
        <p14:creationId xmlns:p14="http://schemas.microsoft.com/office/powerpoint/2010/main" val="2593528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6576"/>
            <a:ext cx="6638925" cy="6607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70120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25" y="214313"/>
            <a:ext cx="6381750" cy="642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38838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76200"/>
            <a:ext cx="6978913"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5908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http://boundless.uoregon.edu/cgi-bin/showfile.exe?CISOROOT=/archpnw&amp;CISOPTR=18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15467"/>
            <a:ext cx="8839200" cy="5318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8427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E673A">
            <a:alpha val="80000"/>
          </a:srgb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838200"/>
            <a:ext cx="6911803" cy="44196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9394" y="838200"/>
            <a:ext cx="5871414" cy="4618845"/>
          </a:xfrm>
          <a:prstGeom prst="rect">
            <a:avLst/>
          </a:prstGeom>
        </p:spPr>
      </p:pic>
      <p:pic>
        <p:nvPicPr>
          <p:cNvPr id="2050" name="Picture 2" descr="http://boundless.uoregon.edu/cgi-bin/showfile.exe?CISOROOT=/archpnw&amp;CISOPTR=198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8634" y="1128886"/>
            <a:ext cx="6782369" cy="4295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4586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fade">
                                      <p:cBhvr>
                                        <p:cTn id="18"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3393" y="0"/>
            <a:ext cx="6050407" cy="6474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3104" y="3048"/>
            <a:ext cx="6720541" cy="6854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295400" y="1981200"/>
            <a:ext cx="6553200" cy="4646070"/>
          </a:xfrm>
          <a:prstGeom prst="rect">
            <a:avLst/>
          </a:prstGeom>
          <a:solidFill>
            <a:schemeClr val="bg1"/>
          </a:solidFill>
          <a:ln>
            <a:solidFill>
              <a:schemeClr val="tx1">
                <a:alpha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2">
                    <a:lumMod val="75000"/>
                  </a:schemeClr>
                </a:solidFill>
              </a:rPr>
              <a:t>Oregon Newspapers Project</a:t>
            </a:r>
          </a:p>
          <a:p>
            <a:pPr algn="ctr"/>
            <a:r>
              <a:rPr lang="en-US" sz="2400" b="1" dirty="0" smtClean="0">
                <a:solidFill>
                  <a:schemeClr val="accent2">
                    <a:lumMod val="75000"/>
                  </a:schemeClr>
                </a:solidFill>
              </a:rPr>
              <a:t>Index to the </a:t>
            </a:r>
            <a:r>
              <a:rPr lang="en-US" sz="2800" b="1" dirty="0" smtClean="0">
                <a:solidFill>
                  <a:schemeClr val="accent2">
                    <a:lumMod val="75000"/>
                  </a:schemeClr>
                </a:solidFill>
              </a:rPr>
              <a:t>Portland Daily Abstracts</a:t>
            </a:r>
          </a:p>
          <a:p>
            <a:pPr algn="ctr"/>
            <a:r>
              <a:rPr lang="en-US" sz="2800" b="1" dirty="0" smtClean="0">
                <a:solidFill>
                  <a:schemeClr val="accent2">
                    <a:lumMod val="75000"/>
                  </a:schemeClr>
                </a:solidFill>
              </a:rPr>
              <a:t>Ellis Lawrence Building Survey</a:t>
            </a:r>
          </a:p>
          <a:p>
            <a:pPr algn="ctr"/>
            <a:r>
              <a:rPr lang="en-US" sz="2800" b="1" dirty="0" smtClean="0">
                <a:solidFill>
                  <a:schemeClr val="accent2">
                    <a:lumMod val="75000"/>
                  </a:schemeClr>
                </a:solidFill>
              </a:rPr>
              <a:t>Cultural Resource Inventories</a:t>
            </a:r>
          </a:p>
          <a:p>
            <a:pPr algn="ctr"/>
            <a:r>
              <a:rPr lang="en-US" sz="2800" b="1" dirty="0" smtClean="0">
                <a:solidFill>
                  <a:schemeClr val="accent2">
                    <a:lumMod val="75000"/>
                  </a:schemeClr>
                </a:solidFill>
              </a:rPr>
              <a:t>SHPO Oregon Historic Sites Database</a:t>
            </a:r>
          </a:p>
          <a:p>
            <a:pPr algn="ctr"/>
            <a:r>
              <a:rPr lang="en-US" sz="2800" b="1" dirty="0" smtClean="0">
                <a:solidFill>
                  <a:schemeClr val="accent2">
                    <a:lumMod val="75000"/>
                  </a:schemeClr>
                </a:solidFill>
              </a:rPr>
              <a:t>Sanborn Maps</a:t>
            </a:r>
          </a:p>
          <a:p>
            <a:pPr algn="ctr"/>
            <a:r>
              <a:rPr lang="en-US" sz="2800" b="1" dirty="0" smtClean="0">
                <a:solidFill>
                  <a:schemeClr val="accent2">
                    <a:lumMod val="75000"/>
                  </a:schemeClr>
                </a:solidFill>
              </a:rPr>
              <a:t>Google Books</a:t>
            </a:r>
          </a:p>
          <a:p>
            <a:pPr algn="ctr"/>
            <a:r>
              <a:rPr lang="en-US" sz="2800" b="1" dirty="0" smtClean="0">
                <a:solidFill>
                  <a:schemeClr val="accent2">
                    <a:lumMod val="75000"/>
                  </a:schemeClr>
                </a:solidFill>
              </a:rPr>
              <a:t>ancestry.com</a:t>
            </a:r>
            <a:endParaRPr lang="en-US" sz="2800" b="1" dirty="0">
              <a:solidFill>
                <a:schemeClr val="accent2">
                  <a:lumMod val="75000"/>
                </a:schemeClr>
              </a:solidFill>
            </a:endParaRPr>
          </a:p>
        </p:txBody>
      </p:sp>
    </p:spTree>
    <p:extLst>
      <p:ext uri="{BB962C8B-B14F-4D97-AF65-F5344CB8AC3E}">
        <p14:creationId xmlns:p14="http://schemas.microsoft.com/office/powerpoint/2010/main" val="1803732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500"/>
                                        <p:tgtEl>
                                          <p:spTgt spid="30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E673A">
            <a:alpha val="78000"/>
          </a:srgbClr>
        </a:solidFill>
        <a:effectLst/>
      </p:bgPr>
    </p:bg>
    <p:spTree>
      <p:nvGrpSpPr>
        <p:cNvPr id="1" name=""/>
        <p:cNvGrpSpPr/>
        <p:nvPr/>
      </p:nvGrpSpPr>
      <p:grpSpPr>
        <a:xfrm>
          <a:off x="0" y="0"/>
          <a:ext cx="0" cy="0"/>
          <a:chOff x="0" y="0"/>
          <a:chExt cx="0" cy="0"/>
        </a:xfrm>
      </p:grpSpPr>
      <p:pic>
        <p:nvPicPr>
          <p:cNvPr id="1026" name="Picture 2" descr="http://boundless.uoregon.edu/cgi-bin/showfile.exe?CISOROOT=/archpnw&amp;CISOPTR=193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5287" y="59602"/>
            <a:ext cx="4519178" cy="6781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6200" y="3921967"/>
            <a:ext cx="8991600" cy="1146468"/>
          </a:xfrm>
          <a:prstGeom prst="rect">
            <a:avLst/>
          </a:prstGeom>
          <a:solidFill>
            <a:schemeClr val="bg1">
              <a:alpha val="70000"/>
            </a:schemeClr>
          </a:solidFill>
          <a:ln>
            <a:solidFill>
              <a:schemeClr val="tx1">
                <a:lumMod val="50000"/>
                <a:lumOff val="50000"/>
              </a:schemeClr>
            </a:solidFill>
          </a:ln>
        </p:spPr>
        <p:txBody>
          <a:bodyPr wrap="square" rtlCol="0">
            <a:spAutoFit/>
          </a:bodyPr>
          <a:lstStyle/>
          <a:p>
            <a:endParaRPr lang="en-US" sz="1050" dirty="0" smtClean="0">
              <a:solidFill>
                <a:schemeClr val="accent2">
                  <a:lumMod val="75000"/>
                </a:schemeClr>
              </a:solidFill>
            </a:endParaRPr>
          </a:p>
          <a:p>
            <a:r>
              <a:rPr lang="en-US" sz="4800" dirty="0" smtClean="0">
                <a:solidFill>
                  <a:schemeClr val="accent2">
                    <a:lumMod val="75000"/>
                  </a:schemeClr>
                </a:solidFill>
              </a:rPr>
              <a:t>To hell with facts! We need stories!</a:t>
            </a:r>
          </a:p>
          <a:p>
            <a:endParaRPr lang="en-US" sz="1000" dirty="0">
              <a:solidFill>
                <a:schemeClr val="accent2">
                  <a:lumMod val="75000"/>
                </a:schemeClr>
              </a:solidFill>
            </a:endParaRPr>
          </a:p>
        </p:txBody>
      </p:sp>
    </p:spTree>
    <p:extLst>
      <p:ext uri="{BB962C8B-B14F-4D97-AF65-F5344CB8AC3E}">
        <p14:creationId xmlns:p14="http://schemas.microsoft.com/office/powerpoint/2010/main" val="9739554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alpha val="76000"/>
          </a:schemeClr>
        </a:solidFill>
        <a:effectLst/>
      </p:bgPr>
    </p:bg>
    <p:spTree>
      <p:nvGrpSpPr>
        <p:cNvPr id="1" name=""/>
        <p:cNvGrpSpPr/>
        <p:nvPr/>
      </p:nvGrpSpPr>
      <p:grpSpPr>
        <a:xfrm>
          <a:off x="0" y="0"/>
          <a:ext cx="0" cy="0"/>
          <a:chOff x="0" y="0"/>
          <a:chExt cx="0" cy="0"/>
        </a:xfrm>
      </p:grpSpPr>
      <p:pic>
        <p:nvPicPr>
          <p:cNvPr id="4101" name="Picture 5" descr="http://oregondigital.org/cgi-bin/showfile.exe?CISOROOT=/archpnw&amp;CISOPTR=196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530532"/>
            <a:ext cx="3028245" cy="4171406"/>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3414" y="425632"/>
            <a:ext cx="3786042" cy="593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200" y="1497875"/>
            <a:ext cx="4220702" cy="4209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21950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2054" name="Picture 6" descr="http://boundless.uoregon.edu/cgi-bin/showfile.exe?CISOROOT=/archpnw&amp;CISOPTR=2516"/>
          <p:cNvPicPr>
            <a:picLocks noChangeAspect="1" noChangeArrowheads="1"/>
          </p:cNvPicPr>
          <p:nvPr/>
        </p:nvPicPr>
        <p:blipFill rotWithShape="1">
          <a:blip r:embed="rId3">
            <a:extLst>
              <a:ext uri="{28A0092B-C50C-407E-A947-70E740481C1C}">
                <a14:useLocalDpi xmlns:a14="http://schemas.microsoft.com/office/drawing/2010/main" val="0"/>
              </a:ext>
            </a:extLst>
          </a:blip>
          <a:srcRect l="11547" r="-11547"/>
          <a:stretch/>
        </p:blipFill>
        <p:spPr bwMode="auto">
          <a:xfrm>
            <a:off x="914400" y="381000"/>
            <a:ext cx="7858125" cy="513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61082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2052" name="Picture 4" descr="http://boundless.uoregon.edu/cgi-bin/showfile.exe?CISOROOT=/archpnw&amp;CISOPTR=25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33400"/>
            <a:ext cx="7858125" cy="5276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07716"/>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2050" name="Picture 2" descr="http://boundless.uoregon.edu/cgi-bin/showfile.exe?CISOROOT=/archpnw&amp;CISOPTR=208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838200"/>
            <a:ext cx="6008617" cy="5157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07716"/>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75000"/>
            <a:alpha val="89000"/>
          </a:schemeClr>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599" y="2668002"/>
            <a:ext cx="8728755" cy="2056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465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boundless.uoregon.edu/cgi-bin/showfile.exe?CISOROOT=/archpnw&amp;CISOPTR=101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914400"/>
            <a:ext cx="7704709" cy="517499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boundless.uoregon.edu/cgi-bin/showfile.exe?CISOROOT=/archpnw&amp;CISOPTR=84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859080"/>
            <a:ext cx="7704709" cy="518141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boundless.uoregon.edu/cgi-bin/showfile.exe?CISOROOT=/archpnw&amp;CISOPTR=88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859080"/>
            <a:ext cx="7908748" cy="5318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509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fade">
                                      <p:cBhvr>
                                        <p:cTn id="7" dur="500"/>
                                        <p:tgtEl>
                                          <p:spTgt spid="10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6"/>
                                        </p:tgtEl>
                                        <p:attrNameLst>
                                          <p:attrName>style.visibility</p:attrName>
                                        </p:attrNameLst>
                                      </p:cBhvr>
                                      <p:to>
                                        <p:strVal val="visible"/>
                                      </p:to>
                                    </p:set>
                                    <p:animEffect transition="in" filter="fade">
                                      <p:cBhvr>
                                        <p:cTn id="12" dur="500"/>
                                        <p:tgtEl>
                                          <p:spTgt spid="1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oregondigital.org/cgi-bin/showfile.exe?CISOROOT=/archpnw&amp;CISOPTR=205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331200"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6802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08278">
            <a:alpha val="68627"/>
          </a:srgbClr>
        </a:solidFill>
        <a:effectLst/>
      </p:bgPr>
    </p:bg>
    <p:spTree>
      <p:nvGrpSpPr>
        <p:cNvPr id="1" name=""/>
        <p:cNvGrpSpPr/>
        <p:nvPr/>
      </p:nvGrpSpPr>
      <p:grpSpPr>
        <a:xfrm>
          <a:off x="0" y="0"/>
          <a:ext cx="0" cy="0"/>
          <a:chOff x="0" y="0"/>
          <a:chExt cx="0" cy="0"/>
        </a:xfrm>
      </p:grpSpPr>
      <p:pic>
        <p:nvPicPr>
          <p:cNvPr id="1026" name="Picture 2" descr="http://boundless.uoregon.edu/cgi-bin/showfile.exe?CISOROOT=/archpnw&amp;CISOPTR=182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7328" y="202194"/>
            <a:ext cx="4972050" cy="66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2017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boundless.uoregon.edu/cgi-bin/showfile.exe?CISOROOT=/archpnw&amp;CISOPTR=208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66700"/>
            <a:ext cx="8229600"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355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A4368">
            <a:alpha val="29000"/>
          </a:srgbClr>
        </a:solidFill>
        <a:effectLst/>
      </p:bgPr>
    </p:bg>
    <p:spTree>
      <p:nvGrpSpPr>
        <p:cNvPr id="1" name=""/>
        <p:cNvGrpSpPr/>
        <p:nvPr/>
      </p:nvGrpSpPr>
      <p:grpSpPr>
        <a:xfrm>
          <a:off x="0" y="0"/>
          <a:ext cx="0" cy="0"/>
          <a:chOff x="0" y="0"/>
          <a:chExt cx="0" cy="0"/>
        </a:xfrm>
      </p:grpSpPr>
      <p:pic>
        <p:nvPicPr>
          <p:cNvPr id="1028" name="Picture 4" descr="http://boundless.uoregon.edu/cgi-bin/showfile.exe?CISOROOT=/archpnw&amp;CISOPTR=182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2727" y="127000"/>
            <a:ext cx="4991100" cy="66548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boundless.uoregon.edu/cgi-bin/showfile.exe?CISOROOT=/archpnw&amp;CISOPTR=182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2728" y="127000"/>
            <a:ext cx="4991100" cy="6654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7166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89000"/>
          </a:schemeClr>
        </a:solidFill>
        <a:effectLst/>
      </p:bgPr>
    </p:bg>
    <p:spTree>
      <p:nvGrpSpPr>
        <p:cNvPr id="1" name=""/>
        <p:cNvGrpSpPr/>
        <p:nvPr/>
      </p:nvGrpSpPr>
      <p:grpSpPr>
        <a:xfrm>
          <a:off x="0" y="0"/>
          <a:ext cx="0" cy="0"/>
          <a:chOff x="0" y="0"/>
          <a:chExt cx="0" cy="0"/>
        </a:xfrm>
      </p:grpSpPr>
      <p:pic>
        <p:nvPicPr>
          <p:cNvPr id="9218" name="Picture 2" descr="http://boundless.uoregon.edu/cgi-bin/showfile.exe?CISOROOT=/archpnw&amp;CISOPTR=164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611449" cy="579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2017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boundless.uoregon.edu/cgi-bin/showfile.exe?CISOROOT=/archpnw&amp;CISOPTR=167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082" y="228600"/>
            <a:ext cx="8656301" cy="5821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6676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89000"/>
          </a:schemeClr>
        </a:solidFill>
        <a:effectLst/>
      </p:bgPr>
    </p:bg>
    <p:spTree>
      <p:nvGrpSpPr>
        <p:cNvPr id="1" name=""/>
        <p:cNvGrpSpPr/>
        <p:nvPr/>
      </p:nvGrpSpPr>
      <p:grpSpPr>
        <a:xfrm>
          <a:off x="0" y="0"/>
          <a:ext cx="0" cy="0"/>
          <a:chOff x="0" y="0"/>
          <a:chExt cx="0" cy="0"/>
        </a:xfrm>
      </p:grpSpPr>
      <p:pic>
        <p:nvPicPr>
          <p:cNvPr id="17410" name="Picture 2" descr="http://oregondigital.org/cgi-bin/showfile.exe?CISOROOT=/archpnw&amp;CISOPTR=173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98600"/>
            <a:ext cx="5181600" cy="34544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boundless.uoregon.edu/cgi-bin/showfile.exe?CISOROOT=/archpnw&amp;CISOPTR=1744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2600" y="990600"/>
            <a:ext cx="3200400" cy="4800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boundless.uoregon.edu/cgi-bin/showfile.exe?CISOROOT=/archpnw&amp;CISOPTR=1737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232" y="508000"/>
            <a:ext cx="8430768" cy="5620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8531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oundless.uoregon.edu/cgi-bin/showfile.exe?CISOROOT=/archpnw&amp;CISOPTR=1342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391886"/>
            <a:ext cx="3997071" cy="5943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boundless.uoregon.edu/cgi-bin/showfile.exe?CISOROOT=/archpnw&amp;CISOPTR=134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861616"/>
            <a:ext cx="3503041" cy="5208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7972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66432">
            <a:alpha val="14000"/>
          </a:srgbClr>
        </a:solidFill>
        <a:effectLst/>
      </p:bgPr>
    </p:bg>
    <p:spTree>
      <p:nvGrpSpPr>
        <p:cNvPr id="1" name=""/>
        <p:cNvGrpSpPr/>
        <p:nvPr/>
      </p:nvGrpSpPr>
      <p:grpSpPr>
        <a:xfrm>
          <a:off x="0" y="0"/>
          <a:ext cx="0" cy="0"/>
          <a:chOff x="0" y="0"/>
          <a:chExt cx="0" cy="0"/>
        </a:xfrm>
      </p:grpSpPr>
      <p:pic>
        <p:nvPicPr>
          <p:cNvPr id="3076" name="Picture 4" descr="http://boundless.uoregon.edu/cgi-bin/showfile.exe?CISOROOT=/archpnw&amp;CISOPTR=193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28600"/>
            <a:ext cx="4114800" cy="6388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4809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96633">
            <a:alpha val="38000"/>
          </a:srgbClr>
        </a:solidFill>
        <a:effectLst/>
      </p:bgPr>
    </p:bg>
    <p:spTree>
      <p:nvGrpSpPr>
        <p:cNvPr id="1" name=""/>
        <p:cNvGrpSpPr/>
        <p:nvPr/>
      </p:nvGrpSpPr>
      <p:grpSpPr>
        <a:xfrm>
          <a:off x="0" y="0"/>
          <a:ext cx="0" cy="0"/>
          <a:chOff x="0" y="0"/>
          <a:chExt cx="0" cy="0"/>
        </a:xfrm>
      </p:grpSpPr>
      <p:pic>
        <p:nvPicPr>
          <p:cNvPr id="8194" name="Picture 2" descr="http://boundless.uoregon.edu/cgi-bin/showfile.exe?CISOROOT=/archpnw&amp;CISOPTR=1319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09600"/>
            <a:ext cx="8305800" cy="558565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boundless.uoregon.edu/cgi-bin/showfile.exe?CISOROOT=/archpnw&amp;CISOPTR=131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512" y="558831"/>
            <a:ext cx="8456784" cy="5687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3863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fade">
                                      <p:cBhvr>
                                        <p:cTn id="7"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10242" name="Picture 2" descr="http://boundless.uoregon.edu/cgi-bin/showfile.exe?CISOROOT=/archpnw&amp;CISOPTR=165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1771"/>
            <a:ext cx="4419600" cy="6571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5970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2000"/>
                                  </p:stCondLst>
                                  <p:childTnLst>
                                    <p:animScale>
                                      <p:cBhvr>
                                        <p:cTn id="6" dur="2000" fill="hold"/>
                                        <p:tgtEl>
                                          <p:spTgt spid="1024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50000"/>
            <a:alpha val="85000"/>
          </a:schemeClr>
        </a:solidFill>
        <a:effectLst/>
      </p:bgPr>
    </p:bg>
    <p:spTree>
      <p:nvGrpSpPr>
        <p:cNvPr id="1" name=""/>
        <p:cNvGrpSpPr/>
        <p:nvPr/>
      </p:nvGrpSpPr>
      <p:grpSpPr>
        <a:xfrm>
          <a:off x="0" y="0"/>
          <a:ext cx="0" cy="0"/>
          <a:chOff x="0" y="0"/>
          <a:chExt cx="0" cy="0"/>
        </a:xfrm>
      </p:grpSpPr>
      <p:pic>
        <p:nvPicPr>
          <p:cNvPr id="5124" name="Picture 4" descr="http://boundless.uoregon.edu/cgi-bin/showfile.exe?CISOROOT=/archpnw&amp;CISOPTR=162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33400"/>
            <a:ext cx="8292077"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0030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14340" name="Picture 4" descr="http://oregondigital.org/cgi-bin/showfile.exe?CISOROOT=/archpnw&amp;CISOPTR=79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533400"/>
            <a:ext cx="7974466" cy="536282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371" y="228600"/>
            <a:ext cx="3169175" cy="2590800"/>
          </a:xfrm>
          <a:prstGeom prst="rect">
            <a:avLst/>
          </a:prstGeom>
        </p:spPr>
      </p:pic>
      <p:pic>
        <p:nvPicPr>
          <p:cNvPr id="2052" name="Picture 4" descr="http://boundless.uoregon.edu/cgi-bin/showfile.exe?CISOROOT=/archpnw&amp;CISOPTR=799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2438400"/>
            <a:ext cx="2819400" cy="4192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911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1000" fill="hold"/>
                                        <p:tgtEl>
                                          <p:spTgt spid="14340"/>
                                        </p:tgtEl>
                                      </p:cBhvr>
                                      <p:by x="50000" y="50000"/>
                                    </p:animScale>
                                  </p:childTnLst>
                                </p:cTn>
                              </p:par>
                            </p:childTnLst>
                          </p:cTn>
                        </p:par>
                        <p:par>
                          <p:cTn id="7" fill="hold">
                            <p:stCondLst>
                              <p:cond delay="100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2052"/>
                                        </p:tgtEl>
                                        <p:attrNameLst>
                                          <p:attrName>style.visibility</p:attrName>
                                        </p:attrNameLst>
                                      </p:cBhvr>
                                      <p:to>
                                        <p:strVal val="visible"/>
                                      </p:to>
                                    </p:set>
                                    <p:animEffect transition="in" filter="fade">
                                      <p:cBhvr>
                                        <p:cTn id="14" dur="1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boundless.uoregon.edu/cgi-bin/showfile.exe?CISOROOT=/archpnw&amp;CISOPTR=131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94360"/>
            <a:ext cx="8044906" cy="54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39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http://oregondigital.org/cgi-bin/showfile.exe?CISOROOT=/archpnw&amp;CISOPTR=1879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33400"/>
            <a:ext cx="8686800" cy="5755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2017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75000"/>
            <a:alpha val="72000"/>
          </a:schemeClr>
        </a:solidFill>
        <a:effectLst/>
      </p:bgPr>
    </p:bg>
    <p:spTree>
      <p:nvGrpSpPr>
        <p:cNvPr id="1" name=""/>
        <p:cNvGrpSpPr/>
        <p:nvPr/>
      </p:nvGrpSpPr>
      <p:grpSpPr>
        <a:xfrm>
          <a:off x="0" y="0"/>
          <a:ext cx="0" cy="0"/>
          <a:chOff x="0" y="0"/>
          <a:chExt cx="0" cy="0"/>
        </a:xfrm>
      </p:grpSpPr>
      <p:pic>
        <p:nvPicPr>
          <p:cNvPr id="1026" name="Picture 2" descr="http://boundless.uoregon.edu/cgi-bin/showfile.exe?CISOROOT=/archpnw&amp;CISOPTR=1709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838200"/>
            <a:ext cx="7837714"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2601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508278">
            <a:alpha val="74000"/>
          </a:srgbClr>
        </a:solidFill>
        <a:effectLst/>
      </p:bgPr>
    </p:bg>
    <p:spTree>
      <p:nvGrpSpPr>
        <p:cNvPr id="1" name=""/>
        <p:cNvGrpSpPr/>
        <p:nvPr/>
      </p:nvGrpSpPr>
      <p:grpSpPr>
        <a:xfrm>
          <a:off x="0" y="0"/>
          <a:ext cx="0" cy="0"/>
          <a:chOff x="0" y="0"/>
          <a:chExt cx="0" cy="0"/>
        </a:xfrm>
      </p:grpSpPr>
      <p:pic>
        <p:nvPicPr>
          <p:cNvPr id="1026" name="Picture 2" descr="http://boundless.uoregon.edu/cgi-bin/showfile.exe?CISOROOT=/archpnw&amp;CISOPTR=207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611" y="609600"/>
            <a:ext cx="7982690" cy="564775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500"/>
                    </a14:imgEffect>
                    <a14:imgEffect>
                      <a14:saturation sat="135000"/>
                    </a14:imgEffect>
                  </a14:imgLayer>
                </a14:imgProps>
              </a:ext>
              <a:ext uri="{28A0092B-C50C-407E-A947-70E740481C1C}">
                <a14:useLocalDpi xmlns:a14="http://schemas.microsoft.com/office/drawing/2010/main" val="0"/>
              </a:ext>
            </a:extLst>
          </a:blip>
          <a:srcRect/>
          <a:stretch>
            <a:fillRect/>
          </a:stretch>
        </p:blipFill>
        <p:spPr bwMode="auto">
          <a:xfrm>
            <a:off x="914401" y="1219200"/>
            <a:ext cx="3429000" cy="4707802"/>
          </a:xfrm>
          <a:prstGeom prst="rect">
            <a:avLst/>
          </a:prstGeom>
          <a:noFill/>
          <a:ln>
            <a:noFill/>
          </a:ln>
          <a:effectLst/>
        </p:spPr>
      </p:pic>
    </p:spTree>
    <p:extLst>
      <p:ext uri="{BB962C8B-B14F-4D97-AF65-F5344CB8AC3E}">
        <p14:creationId xmlns:p14="http://schemas.microsoft.com/office/powerpoint/2010/main" val="23352017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p:cTn id="7" dur="1000" fill="hold"/>
                                        <p:tgtEl>
                                          <p:spTgt spid="1027"/>
                                        </p:tgtEl>
                                        <p:attrNameLst>
                                          <p:attrName>ppt_w</p:attrName>
                                        </p:attrNameLst>
                                      </p:cBhvr>
                                      <p:tavLst>
                                        <p:tav tm="0">
                                          <p:val>
                                            <p:fltVal val="0"/>
                                          </p:val>
                                        </p:tav>
                                        <p:tav tm="100000">
                                          <p:val>
                                            <p:strVal val="#ppt_w"/>
                                          </p:val>
                                        </p:tav>
                                      </p:tavLst>
                                    </p:anim>
                                    <p:anim calcmode="lin" valueType="num">
                                      <p:cBhvr>
                                        <p:cTn id="8" dur="1000" fill="hold"/>
                                        <p:tgtEl>
                                          <p:spTgt spid="1027"/>
                                        </p:tgtEl>
                                        <p:attrNameLst>
                                          <p:attrName>ppt_h</p:attrName>
                                        </p:attrNameLst>
                                      </p:cBhvr>
                                      <p:tavLst>
                                        <p:tav tm="0">
                                          <p:val>
                                            <p:fltVal val="0"/>
                                          </p:val>
                                        </p:tav>
                                        <p:tav tm="100000">
                                          <p:val>
                                            <p:strVal val="#ppt_h"/>
                                          </p:val>
                                        </p:tav>
                                      </p:tavLst>
                                    </p:anim>
                                    <p:animEffect transition="in" filter="fade">
                                      <p:cBhvr>
                                        <p:cTn id="9"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lumMod val="75000"/>
            <a:alpha val="62000"/>
          </a:schemeClr>
        </a:solidFill>
        <a:effectLst/>
      </p:bgPr>
    </p:bg>
    <p:spTree>
      <p:nvGrpSpPr>
        <p:cNvPr id="1" name=""/>
        <p:cNvGrpSpPr/>
        <p:nvPr/>
      </p:nvGrpSpPr>
      <p:grpSpPr>
        <a:xfrm>
          <a:off x="0" y="0"/>
          <a:ext cx="0" cy="0"/>
          <a:chOff x="0" y="0"/>
          <a:chExt cx="0" cy="0"/>
        </a:xfrm>
      </p:grpSpPr>
      <p:pic>
        <p:nvPicPr>
          <p:cNvPr id="4098" name="Picture 2" descr="http://boundless.uoregon.edu/cgi-bin/showfile.exe?CISOROOT=/archpnw&amp;CISOPTR=201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999" y="457200"/>
            <a:ext cx="8414479" cy="5602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893285"/>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boundless.uoregon.edu/cgi-bin/showfile.exe?CISOROOT=/archpnw&amp;CISOPTR=1999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57200"/>
            <a:ext cx="8229600" cy="5925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boundless.uoregon.edu/cgi-bin/showfile.exe?CISOROOT=/archpnw&amp;CISOPTR=157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148" y="457200"/>
            <a:ext cx="8299704" cy="5929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089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boundless.uoregon.edu/cgi-bin/showfile.exe?CISOROOT=/archpnw&amp;CISOPTR=96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57200"/>
            <a:ext cx="7874000" cy="590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162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542A00">
            <a:alpha val="20000"/>
          </a:srgbClr>
        </a:solidFill>
        <a:effectLst/>
      </p:bgPr>
    </p:bg>
    <p:spTree>
      <p:nvGrpSpPr>
        <p:cNvPr id="1" name=""/>
        <p:cNvGrpSpPr/>
        <p:nvPr/>
      </p:nvGrpSpPr>
      <p:grpSpPr>
        <a:xfrm>
          <a:off x="0" y="0"/>
          <a:ext cx="0" cy="0"/>
          <a:chOff x="0" y="0"/>
          <a:chExt cx="0" cy="0"/>
        </a:xfrm>
      </p:grpSpPr>
      <p:pic>
        <p:nvPicPr>
          <p:cNvPr id="3" name="Picture 2" descr="http://boundless.uoregon.edu/cgi-bin/showfile.exe?CISOROOT=/archpnw&amp;CISOPTR=193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1476" y="325192"/>
            <a:ext cx="4008324" cy="603415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boundless.uoregon.edu/cgi-bin/showfile.exe?CISOROOT=/archpnw&amp;CISOPTR=193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1476" y="76200"/>
            <a:ext cx="4448024" cy="6717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646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2000"/>
                                  </p:stCondLst>
                                  <p:childTnLst>
                                    <p:animScale>
                                      <p:cBhvr>
                                        <p:cTn id="6" dur="3000" fill="hold"/>
                                        <p:tgtEl>
                                          <p:spTgt spid="3"/>
                                        </p:tgtEl>
                                      </p:cBhvr>
                                      <p:by x="150000" y="150000"/>
                                    </p:animScale>
                                  </p:childTnLst>
                                </p:cTn>
                              </p:par>
                              <p:par>
                                <p:cTn id="7" presetID="10" presetClass="exit" presetSubtype="0" fill="hold" nodeType="withEffect">
                                  <p:stCondLst>
                                    <p:cond delay="0"/>
                                  </p:stCondLst>
                                  <p:childTnLst>
                                    <p:animEffect transition="out" filter="fade">
                                      <p:cBhvr>
                                        <p:cTn id="8" dur="2000"/>
                                        <p:tgtEl>
                                          <p:spTgt spid="2052"/>
                                        </p:tgtEl>
                                      </p:cBhvr>
                                    </p:animEffect>
                                    <p:set>
                                      <p:cBhvr>
                                        <p:cTn id="9" dur="1" fill="hold">
                                          <p:stCondLst>
                                            <p:cond delay="1999"/>
                                          </p:stCondLst>
                                        </p:cTn>
                                        <p:tgtEl>
                                          <p:spTgt spid="20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1626</TotalTime>
  <Words>2070</Words>
  <Application>Microsoft Office PowerPoint</Application>
  <PresentationFormat>On-screen Show (4:3)</PresentationFormat>
  <Paragraphs>95</Paragraphs>
  <Slides>35</Slides>
  <Notes>35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Library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Digital Oregon</dc:title>
  <dc:creator>ehteague</dc:creator>
  <cp:lastModifiedBy>ehteague</cp:lastModifiedBy>
  <cp:revision>95</cp:revision>
  <cp:lastPrinted>2011-01-12T00:13:37Z</cp:lastPrinted>
  <dcterms:created xsi:type="dcterms:W3CDTF">2011-01-05T17:11:32Z</dcterms:created>
  <dcterms:modified xsi:type="dcterms:W3CDTF">2011-04-17T16:29:12Z</dcterms:modified>
</cp:coreProperties>
</file>